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5"/>
    <p:sldMasterId id="2147483756" r:id="rId6"/>
  </p:sldMasterIdLst>
  <p:notesMasterIdLst>
    <p:notesMasterId r:id="rId68"/>
  </p:notesMasterIdLst>
  <p:handoutMasterIdLst>
    <p:handoutMasterId r:id="rId69"/>
  </p:handoutMasterIdLst>
  <p:sldIdLst>
    <p:sldId id="376" r:id="rId7"/>
    <p:sldId id="1258" r:id="rId8"/>
    <p:sldId id="1116" r:id="rId9"/>
    <p:sldId id="1115" r:id="rId10"/>
    <p:sldId id="1117" r:id="rId11"/>
    <p:sldId id="839" r:id="rId12"/>
    <p:sldId id="1226" r:id="rId13"/>
    <p:sldId id="1243" r:id="rId14"/>
    <p:sldId id="1122" r:id="rId15"/>
    <p:sldId id="1227" r:id="rId16"/>
    <p:sldId id="1124" r:id="rId17"/>
    <p:sldId id="1126" r:id="rId18"/>
    <p:sldId id="1229" r:id="rId19"/>
    <p:sldId id="865" r:id="rId20"/>
    <p:sldId id="866" r:id="rId21"/>
    <p:sldId id="867" r:id="rId22"/>
    <p:sldId id="869" r:id="rId23"/>
    <p:sldId id="968" r:id="rId24"/>
    <p:sldId id="1230" r:id="rId25"/>
    <p:sldId id="1231" r:id="rId26"/>
    <p:sldId id="1241" r:id="rId27"/>
    <p:sldId id="871" r:id="rId28"/>
    <p:sldId id="979" r:id="rId29"/>
    <p:sldId id="881" r:id="rId30"/>
    <p:sldId id="885" r:id="rId31"/>
    <p:sldId id="1244" r:id="rId32"/>
    <p:sldId id="1242" r:id="rId33"/>
    <p:sldId id="983" r:id="rId34"/>
    <p:sldId id="981" r:id="rId35"/>
    <p:sldId id="953" r:id="rId36"/>
    <p:sldId id="980" r:id="rId37"/>
    <p:sldId id="984" r:id="rId38"/>
    <p:sldId id="985" r:id="rId39"/>
    <p:sldId id="987" r:id="rId40"/>
    <p:sldId id="986" r:id="rId41"/>
    <p:sldId id="1245" r:id="rId42"/>
    <p:sldId id="1228" r:id="rId43"/>
    <p:sldId id="915" r:id="rId44"/>
    <p:sldId id="988" r:id="rId45"/>
    <p:sldId id="989" r:id="rId46"/>
    <p:sldId id="990" r:id="rId47"/>
    <p:sldId id="969" r:id="rId48"/>
    <p:sldId id="977" r:id="rId49"/>
    <p:sldId id="978" r:id="rId50"/>
    <p:sldId id="973" r:id="rId51"/>
    <p:sldId id="1260" r:id="rId52"/>
    <p:sldId id="1261" r:id="rId53"/>
    <p:sldId id="1114" r:id="rId54"/>
    <p:sldId id="1113" r:id="rId55"/>
    <p:sldId id="1250" r:id="rId56"/>
    <p:sldId id="1246" r:id="rId57"/>
    <p:sldId id="1247" r:id="rId58"/>
    <p:sldId id="1248" r:id="rId59"/>
    <p:sldId id="1249" r:id="rId60"/>
    <p:sldId id="971" r:id="rId61"/>
    <p:sldId id="1256" r:id="rId62"/>
    <p:sldId id="1257" r:id="rId63"/>
    <p:sldId id="1255" r:id="rId64"/>
    <p:sldId id="793" r:id="rId65"/>
    <p:sldId id="801" r:id="rId66"/>
    <p:sldId id="794" r:id="rId67"/>
  </p:sldIdLst>
  <p:sldSz cx="9144000" cy="5143500" type="screen16x9"/>
  <p:notesSz cx="6858000" cy="9144000"/>
  <p:defaultText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Guidelines" id="{44008CE7-4650-416C-ACBD-B9B1038E76EB}">
          <p14:sldIdLst>
            <p14:sldId id="376"/>
            <p14:sldId id="1258"/>
            <p14:sldId id="1116"/>
            <p14:sldId id="1115"/>
            <p14:sldId id="1117"/>
            <p14:sldId id="839"/>
            <p14:sldId id="1226"/>
            <p14:sldId id="1243"/>
            <p14:sldId id="1122"/>
            <p14:sldId id="1227"/>
            <p14:sldId id="1124"/>
            <p14:sldId id="1126"/>
            <p14:sldId id="1229"/>
            <p14:sldId id="865"/>
            <p14:sldId id="866"/>
            <p14:sldId id="867"/>
            <p14:sldId id="869"/>
            <p14:sldId id="968"/>
            <p14:sldId id="1230"/>
            <p14:sldId id="1231"/>
            <p14:sldId id="1241"/>
            <p14:sldId id="871"/>
            <p14:sldId id="979"/>
            <p14:sldId id="881"/>
            <p14:sldId id="885"/>
            <p14:sldId id="1244"/>
            <p14:sldId id="1242"/>
            <p14:sldId id="983"/>
            <p14:sldId id="981"/>
            <p14:sldId id="953"/>
            <p14:sldId id="980"/>
            <p14:sldId id="984"/>
            <p14:sldId id="985"/>
            <p14:sldId id="987"/>
            <p14:sldId id="986"/>
            <p14:sldId id="1245"/>
            <p14:sldId id="1228"/>
            <p14:sldId id="915"/>
            <p14:sldId id="988"/>
            <p14:sldId id="989"/>
            <p14:sldId id="990"/>
            <p14:sldId id="969"/>
            <p14:sldId id="977"/>
            <p14:sldId id="978"/>
            <p14:sldId id="973"/>
            <p14:sldId id="1260"/>
            <p14:sldId id="1261"/>
            <p14:sldId id="1114"/>
            <p14:sldId id="1113"/>
            <p14:sldId id="1250"/>
            <p14:sldId id="1246"/>
            <p14:sldId id="1247"/>
            <p14:sldId id="1248"/>
            <p14:sldId id="1249"/>
            <p14:sldId id="971"/>
            <p14:sldId id="1256"/>
            <p14:sldId id="1257"/>
            <p14:sldId id="1255"/>
            <p14:sldId id="793"/>
            <p14:sldId id="801"/>
            <p14:sldId id="7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200"/>
    <a:srgbClr val="F58026"/>
    <a:srgbClr val="0064B1"/>
    <a:srgbClr val="F28500"/>
    <a:srgbClr val="83B800"/>
    <a:srgbClr val="FFFFFF"/>
    <a:srgbClr val="FBFBFB"/>
    <a:srgbClr val="000000"/>
    <a:srgbClr val="929292"/>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8417" autoAdjust="0"/>
  </p:normalViewPr>
  <p:slideViewPr>
    <p:cSldViewPr snapToGrid="0">
      <p:cViewPr>
        <p:scale>
          <a:sx n="100" d="100"/>
          <a:sy n="100" d="100"/>
        </p:scale>
        <p:origin x="-1050" y="-348"/>
      </p:cViewPr>
      <p:guideLst>
        <p:guide orient="horz" pos="110"/>
        <p:guide orient="horz" pos="3128"/>
        <p:guide orient="horz" pos="1630"/>
        <p:guide orient="horz" pos="2334"/>
        <p:guide orient="horz" pos="2374"/>
        <p:guide orient="horz" pos="684"/>
        <p:guide orient="horz" pos="926"/>
        <p:guide orient="horz" pos="1670"/>
        <p:guide orient="horz" pos="965"/>
        <p:guide orient="horz" pos="3038"/>
        <p:guide orient="horz" pos="3076"/>
        <p:guide orient="horz" pos="261"/>
        <p:guide orient="horz" pos="218"/>
        <p:guide pos="2853"/>
        <p:guide pos="1918"/>
        <p:guide pos="4729"/>
        <p:guide pos="981"/>
        <p:guide pos="3840"/>
        <p:guide pos="1032"/>
        <p:guide pos="1970"/>
        <p:guide pos="2904"/>
        <p:guide pos="3795"/>
        <p:guide pos="4779"/>
        <p:guide pos="5662"/>
        <p:guide pos="246"/>
        <p:guide pos="5716"/>
        <p:guide pos="98"/>
        <p:guide pos="45"/>
        <p:guide pos="5530"/>
      </p:guideLst>
    </p:cSldViewPr>
  </p:slideViewPr>
  <p:outlineViewPr>
    <p:cViewPr>
      <p:scale>
        <a:sx n="33" d="100"/>
        <a:sy n="33" d="100"/>
      </p:scale>
      <p:origin x="0" y="4974"/>
    </p:cViewPr>
  </p:outlin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2/8/2016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2/8/2016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68604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800" indent="-7940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151"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279" indent="-110173"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534" indent="-86352" algn="l" defTabSz="68604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5118" algn="l" defTabSz="686047" rtl="0" eaLnBrk="1" latinLnBrk="0" hangingPunct="1">
      <a:defRPr sz="900" kern="1200">
        <a:solidFill>
          <a:schemeClr val="tx1"/>
        </a:solidFill>
        <a:latin typeface="+mn-lt"/>
        <a:ea typeface="+mn-ea"/>
        <a:cs typeface="+mn-cs"/>
      </a:defRPr>
    </a:lvl6pPr>
    <a:lvl7pPr marL="2058140" algn="l" defTabSz="686047" rtl="0" eaLnBrk="1" latinLnBrk="0" hangingPunct="1">
      <a:defRPr sz="900" kern="1200">
        <a:solidFill>
          <a:schemeClr val="tx1"/>
        </a:solidFill>
        <a:latin typeface="+mn-lt"/>
        <a:ea typeface="+mn-ea"/>
        <a:cs typeface="+mn-cs"/>
      </a:defRPr>
    </a:lvl7pPr>
    <a:lvl8pPr marL="2401164" algn="l" defTabSz="686047" rtl="0" eaLnBrk="1" latinLnBrk="0" hangingPunct="1">
      <a:defRPr sz="900" kern="1200">
        <a:solidFill>
          <a:schemeClr val="tx1"/>
        </a:solidFill>
        <a:latin typeface="+mn-lt"/>
        <a:ea typeface="+mn-ea"/>
        <a:cs typeface="+mn-cs"/>
      </a:defRPr>
    </a:lvl8pPr>
    <a:lvl9pPr marL="2744188" algn="l" defTabSz="68604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261666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26166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19274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19274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91994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8269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3934729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94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809965"/>
          </a:xfrm>
        </p:spPr>
        <p:txBody>
          <a:bodyPr/>
          <a:lstStyle>
            <a:lvl1pPr marL="0" indent="0">
              <a:spcBef>
                <a:spcPts val="0"/>
              </a:spcBef>
              <a:spcAft>
                <a:spcPts val="675"/>
              </a:spcAft>
              <a:buNone/>
              <a:defRPr sz="3200" spc="-100" baseline="0">
                <a:latin typeface="Garamond" panose="02020404030301010803" pitchFamily="18" charset="0"/>
              </a:defRPr>
            </a:lvl1pPr>
            <a:lvl2pPr marL="0" indent="0">
              <a:spcBef>
                <a:spcPts val="0"/>
              </a:spcBef>
              <a:spcAft>
                <a:spcPts val="300"/>
              </a:spcAft>
              <a:buNone/>
              <a:defRPr sz="2000" spc="-50" baseline="0">
                <a:latin typeface="Garamond" panose="02020404030301010803" pitchFamily="18" charset="0"/>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
        <p:nvSpPr>
          <p:cNvPr id="3" name="Slide Number Placeholder 2"/>
          <p:cNvSpPr>
            <a:spLocks noGrp="1"/>
          </p:cNvSpPr>
          <p:nvPr>
            <p:ph type="sldNum" sz="quarter" idx="11"/>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411715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9162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1577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1932837"/>
          </a:xfrm>
          <a:ln>
            <a:solidFill>
              <a:schemeClr val="accent1"/>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1"/>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222937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36" y="1085850"/>
            <a:ext cx="8363938"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dirty="0" smtClean="0"/>
              <a:t>Click to edit Master title style</a:t>
            </a:r>
            <a:endParaRPr lang="en-US" dirty="0"/>
          </a:p>
        </p:txBody>
      </p:sp>
      <p:sp>
        <p:nvSpPr>
          <p:cNvPr id="2" name="Slide Number Placeholder 1"/>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2350241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121738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1590064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
        <p:nvSpPr>
          <p:cNvPr id="2" name="Slide Number Placeholder 1"/>
          <p:cNvSpPr>
            <a:spLocks noGrp="1"/>
          </p:cNvSpPr>
          <p:nvPr>
            <p:ph type="sldNum" sz="quarter" idx="12"/>
          </p:nvPr>
        </p:nvSpPr>
        <p:spPr/>
        <p:txBody>
          <a:bodyPr/>
          <a:lstStyle/>
          <a:p>
            <a:fld id="{30DB7900-D72E-4025-AF90-97BD6DF59E7D}" type="slidenum">
              <a:rPr lang="en-US" smtClean="0"/>
              <a:pPr/>
              <a:t>‹#›</a:t>
            </a:fld>
            <a:endParaRPr lang="en-US"/>
          </a:p>
        </p:txBody>
      </p:sp>
    </p:spTree>
    <p:extLst>
      <p:ext uri="{BB962C8B-B14F-4D97-AF65-F5344CB8AC3E}">
        <p14:creationId xmlns:p14="http://schemas.microsoft.com/office/powerpoint/2010/main" val="3642012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2337930"/>
            <a:ext cx="5636696" cy="443198"/>
          </a:xfrm>
        </p:spPr>
        <p:txBody>
          <a:bodyPr/>
          <a:lstStyle>
            <a:lvl1pPr marL="0" indent="0">
              <a:buNone/>
              <a:defRPr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8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sz="7200" i="0" spc="-75" baseline="0">
                <a:gradFill>
                  <a:gsLst>
                    <a:gs pos="0">
                      <a:schemeClr val="tx1"/>
                    </a:gs>
                    <a:gs pos="100000">
                      <a:schemeClr val="tx1"/>
                    </a:gs>
                  </a:gsLst>
                  <a:lin ang="5400000" scaled="0"/>
                </a:gradFill>
                <a:latin typeface="Garamond" panose="02020404030301010803" pitchFamily="18"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2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531144"/>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233793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Garamond" panose="02020404030301010803" pitchFamily="18"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C:\Users\chengkai\AppData\Local\Temp\Rar$DRa0.306\UTA_A-logo_Sml_2c-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7748" y="4486518"/>
            <a:ext cx="925009" cy="61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1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descr="C:\home\clouds\Google Drive\Management\IDIR\idirlogo\idirlogo.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934792" y="4693411"/>
            <a:ext cx="1174643" cy="4500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hengkai\AppData\Local\Temp\Rar$DRa0.306\UTA_A-logo_Sml_2c-rgb.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564058" y="72217"/>
            <a:ext cx="545377" cy="482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3085106" y="4989612"/>
            <a:ext cx="3557064" cy="153888"/>
          </a:xfrm>
          <a:prstGeom prst="rect">
            <a:avLst/>
          </a:prstGeom>
          <a:noFill/>
        </p:spPr>
        <p:txBody>
          <a:bodyPr wrap="none" lIns="0" tIns="0" rIns="0" bIns="0" rtlCol="0">
            <a:spAutoFit/>
          </a:bodyPr>
          <a:lstStyle/>
          <a:p>
            <a:r>
              <a:rPr lang="en-US" sz="1000" dirty="0" smtClean="0">
                <a:latin typeface="Garamond" panose="02020404030301010803" pitchFamily="18" charset="0"/>
              </a:rPr>
              <a:t>©2015-2016 </a:t>
            </a:r>
            <a:r>
              <a:rPr lang="en-US" sz="1000" dirty="0">
                <a:latin typeface="Garamond" panose="02020404030301010803" pitchFamily="18" charset="0"/>
              </a:rPr>
              <a:t>The University of Texas at Arlington. All Rights </a:t>
            </a:r>
            <a:r>
              <a:rPr lang="en-US" sz="1000" dirty="0" smtClean="0">
                <a:latin typeface="Garamond" panose="02020404030301010803" pitchFamily="18" charset="0"/>
              </a:rPr>
              <a:t>Reserved.</a:t>
            </a:r>
            <a:endParaRPr lang="en-US" sz="10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4" name="Slide Number Placeholder 3"/>
          <p:cNvSpPr>
            <a:spLocks noGrp="1"/>
          </p:cNvSpPr>
          <p:nvPr>
            <p:ph type="sldNum" sz="quarter" idx="4"/>
          </p:nvPr>
        </p:nvSpPr>
        <p:spPr>
          <a:xfrm>
            <a:off x="0" y="4852293"/>
            <a:ext cx="2133600" cy="274637"/>
          </a:xfrm>
          <a:prstGeom prst="rect">
            <a:avLst/>
          </a:prstGeom>
        </p:spPr>
        <p:txBody>
          <a:bodyPr vert="horz" lIns="91440" tIns="45720" rIns="91440" bIns="45720" rtlCol="0" anchor="ctr"/>
          <a:lstStyle>
            <a:lvl1pPr algn="l">
              <a:defRPr sz="1200" b="1">
                <a:solidFill>
                  <a:schemeClr val="tx1"/>
                </a:solidFill>
              </a:defRPr>
            </a:lvl1pPr>
          </a:lstStyle>
          <a:p>
            <a:fld id="{30DB7900-D72E-4025-AF90-97BD6DF59E7D}" type="slidenum">
              <a:rPr lang="en-US" smtClean="0"/>
              <a:pPr/>
              <a:t>‹#›</a:t>
            </a:fld>
            <a:endParaRPr lang="en-US" dirty="0"/>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44" r:id="rId1"/>
    <p:sldLayoutId id="2147483735" r:id="rId2"/>
    <p:sldLayoutId id="2147483736" r:id="rId3"/>
    <p:sldLayoutId id="2147483739" r:id="rId4"/>
    <p:sldLayoutId id="2147483740" r:id="rId5"/>
    <p:sldLayoutId id="2147483775" r:id="rId6"/>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solidFill>
            <a:schemeClr val="accent5">
              <a:lumMod val="75000"/>
            </a:schemeClr>
          </a:solidFill>
          <a:effectLst/>
          <a:latin typeface="Garamond" panose="02020404030301010803" pitchFamily="18" charset="0"/>
          <a:ea typeface="+mn-ea"/>
          <a:cs typeface="Arial" charset="0"/>
        </a:defRPr>
      </a:lvl1pPr>
    </p:titleStyle>
    <p:body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085851"/>
            <a:ext cx="8363937" cy="196669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2" descr="C:\Users\chengkai\AppData\Local\Temp\Rar$DRa0.306\UTA_A-logo_Sml_2c-rgb.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47747" y="4280744"/>
            <a:ext cx="925009" cy="818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ome\clouds\Google Drive\Management\IDIR\idirlogo\idirlogo-inverse.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15075" y="4363784"/>
            <a:ext cx="1657350" cy="6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686047" rtl="0" eaLnBrk="1" latinLnBrk="0" hangingPunct="1">
        <a:lnSpc>
          <a:spcPct val="90000"/>
        </a:lnSpc>
        <a:spcBef>
          <a:spcPct val="0"/>
        </a:spcBef>
        <a:buNone/>
        <a:defRPr lang="en-US" sz="48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Garamond" panose="02020404030301010803" pitchFamily="18" charset="0"/>
          <a:ea typeface="+mn-ea"/>
          <a:cs typeface="Arial" charset="0"/>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gradFill>
            <a:gsLst>
              <a:gs pos="0">
                <a:schemeClr val="tx1">
                  <a:lumMod val="75000"/>
                  <a:lumOff val="25000"/>
                </a:schemeClr>
              </a:gs>
              <a:gs pos="86000">
                <a:schemeClr val="tx1">
                  <a:lumMod val="75000"/>
                  <a:lumOff val="25000"/>
                </a:schemeClr>
              </a:gs>
            </a:gsLst>
            <a:lin ang="5400000" scaled="0"/>
          </a:gra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vimeo.com/154356599"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hyperlink" Target="http://www.debates.org/index.php?page=debate-transcript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hyperlink" Target="http://n.pr/1nQtb8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twitter.com/ClaimBusterT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idir.uta.edu/claimbuster" TargetMode="Externa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dir.uta.edu/index.php/File:HP_Labs.png" TargetMode="External"/><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idir.uta.edu/index.php/File:HP_Labs.png" TargetMode="External"/><Relationship Id="rId7" Type="http://schemas.openxmlformats.org/officeDocument/2006/relationships/hyperlink" Target="https://idir.uta.edu/index.php/File:UTA_Logo.pn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0.jpeg"/><Relationship Id="rId5" Type="http://schemas.openxmlformats.org/officeDocument/2006/relationships/hyperlink" Target="https://idir.uta.edu/index.php/File:NSFC_tr.png" TargetMode="External"/><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hyperlink" Target="https://idir.uta.edu/index.php/File:NSF.pn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802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4916" y="1367150"/>
            <a:ext cx="8560544" cy="1100045"/>
          </a:xfrm>
        </p:spPr>
        <p:txBody>
          <a:bodyPr/>
          <a:lstStyle/>
          <a:p>
            <a:r>
              <a:rPr lang="en-US" sz="4000" b="1" dirty="0" err="1" smtClean="0">
                <a:solidFill>
                  <a:srgbClr val="0064B1"/>
                </a:solidFill>
              </a:rPr>
              <a:t>ClaimBuster</a:t>
            </a:r>
            <a:r>
              <a:rPr lang="en-US" sz="4000" b="1" dirty="0" smtClean="0">
                <a:solidFill>
                  <a:srgbClr val="0064B1"/>
                </a:solidFill>
                <a:latin typeface="Garamond" panose="02020404030301010803" pitchFamily="18" charset="0"/>
              </a:rPr>
              <a:t>: </a:t>
            </a:r>
          </a:p>
          <a:p>
            <a:r>
              <a:rPr lang="en-US" sz="3200" b="1" dirty="0" smtClean="0">
                <a:solidFill>
                  <a:srgbClr val="0064B1"/>
                </a:solidFill>
              </a:rPr>
              <a:t>The </a:t>
            </a:r>
            <a:r>
              <a:rPr lang="en-US" sz="3200" b="1" dirty="0">
                <a:solidFill>
                  <a:srgbClr val="0064B1"/>
                </a:solidFill>
              </a:rPr>
              <a:t>Quest to Automate </a:t>
            </a:r>
            <a:r>
              <a:rPr lang="en-US" sz="3200" b="1" dirty="0" smtClean="0">
                <a:solidFill>
                  <a:srgbClr val="0064B1"/>
                </a:solidFill>
              </a:rPr>
              <a:t>Fact-Checking</a:t>
            </a:r>
            <a:endParaRPr lang="en-US" sz="3200" b="1" dirty="0">
              <a:solidFill>
                <a:srgbClr val="0064B1"/>
              </a:solidFill>
              <a:latin typeface="Garamond" panose="02020404030301010803" pitchFamily="18" charset="0"/>
            </a:endParaRPr>
          </a:p>
        </p:txBody>
      </p:sp>
      <p:sp>
        <p:nvSpPr>
          <p:cNvPr id="7" name="Text Placeholder 6"/>
          <p:cNvSpPr>
            <a:spLocks noGrp="1"/>
          </p:cNvSpPr>
          <p:nvPr>
            <p:ph type="body" sz="quarter" idx="11"/>
          </p:nvPr>
        </p:nvSpPr>
        <p:spPr>
          <a:xfrm>
            <a:off x="354854" y="2852626"/>
            <a:ext cx="8480802" cy="1969770"/>
          </a:xfrm>
        </p:spPr>
        <p:txBody>
          <a:bodyPr/>
          <a:lstStyle/>
          <a:p>
            <a:r>
              <a:rPr lang="en-US" sz="2000" dirty="0">
                <a:solidFill>
                  <a:schemeClr val="bg1"/>
                </a:solidFill>
                <a:latin typeface="Garamond" panose="02020404030301010803" pitchFamily="18" charset="0"/>
              </a:rPr>
              <a:t>Chengkai Li</a:t>
            </a:r>
          </a:p>
          <a:p>
            <a:r>
              <a:rPr lang="en-US" sz="2000" dirty="0">
                <a:solidFill>
                  <a:schemeClr val="bg1"/>
                </a:solidFill>
                <a:latin typeface="Garamond" panose="02020404030301010803" pitchFamily="18" charset="0"/>
              </a:rPr>
              <a:t>Associate Professor, Department of Computer Science and Engineering</a:t>
            </a:r>
          </a:p>
          <a:p>
            <a:r>
              <a:rPr lang="en-US" sz="2000" dirty="0">
                <a:solidFill>
                  <a:schemeClr val="bg1"/>
                </a:solidFill>
                <a:latin typeface="Garamond" panose="02020404030301010803" pitchFamily="18" charset="0"/>
              </a:rPr>
              <a:t>Director, Innovative Database and Information Systems Research (IDIR) Laboratory</a:t>
            </a:r>
          </a:p>
          <a:p>
            <a:r>
              <a:rPr lang="en-US" sz="2000" dirty="0">
                <a:solidFill>
                  <a:schemeClr val="bg1"/>
                </a:solidFill>
                <a:latin typeface="Garamond" panose="02020404030301010803" pitchFamily="18" charset="0"/>
              </a:rPr>
              <a:t>University of Texas at Arlington</a:t>
            </a:r>
          </a:p>
          <a:p>
            <a:endParaRPr lang="en-US" sz="2000" dirty="0">
              <a:solidFill>
                <a:schemeClr val="bg1"/>
              </a:solidFill>
              <a:latin typeface="Garamond" panose="02020404030301010803" pitchFamily="18" charset="0"/>
            </a:endParaRPr>
          </a:p>
          <a:p>
            <a:r>
              <a:rPr lang="en-US" sz="2000" dirty="0" smtClean="0">
                <a:solidFill>
                  <a:schemeClr val="bg1"/>
                </a:solidFill>
              </a:rPr>
              <a:t>Duke University</a:t>
            </a:r>
            <a:r>
              <a:rPr lang="en-US" sz="2000" dirty="0" smtClean="0">
                <a:solidFill>
                  <a:schemeClr val="bg1"/>
                </a:solidFill>
                <a:latin typeface="Garamond" panose="02020404030301010803" pitchFamily="18" charset="0"/>
              </a:rPr>
              <a:t>, Feb. 8</a:t>
            </a:r>
            <a:r>
              <a:rPr lang="en-US" sz="2000" baseline="30000" dirty="0">
                <a:solidFill>
                  <a:schemeClr val="bg1"/>
                </a:solidFill>
              </a:rPr>
              <a:t>t</a:t>
            </a:r>
            <a:r>
              <a:rPr lang="en-US" sz="2000" baseline="30000" dirty="0" smtClean="0">
                <a:solidFill>
                  <a:schemeClr val="bg1"/>
                </a:solidFill>
                <a:latin typeface="Garamond" panose="02020404030301010803" pitchFamily="18" charset="0"/>
              </a:rPr>
              <a:t>h</a:t>
            </a:r>
            <a:r>
              <a:rPr lang="en-US" sz="2000" dirty="0" smtClean="0">
                <a:solidFill>
                  <a:schemeClr val="bg1"/>
                </a:solidFill>
                <a:latin typeface="Garamond" panose="02020404030301010803" pitchFamily="18" charset="0"/>
              </a:rPr>
              <a:t>, 2016</a:t>
            </a:r>
          </a:p>
        </p:txBody>
      </p:sp>
    </p:spTree>
    <p:extLst>
      <p:ext uri="{BB962C8B-B14F-4D97-AF65-F5344CB8AC3E}">
        <p14:creationId xmlns:p14="http://schemas.microsoft.com/office/powerpoint/2010/main" val="2476923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solidFill>
                  <a:srgbClr val="0064B1"/>
                </a:solidFill>
              </a:rPr>
              <a:t>Story-finding:</a:t>
            </a:r>
            <a:r>
              <a:rPr lang="en-US" sz="4400" dirty="0">
                <a:solidFill>
                  <a:srgbClr val="F58026"/>
                </a:solidFill>
              </a:rPr>
              <a:t> One-of-the-few </a:t>
            </a:r>
            <a:r>
              <a:rPr lang="en-US" sz="4400" dirty="0" smtClean="0">
                <a:solidFill>
                  <a:srgbClr val="F58026"/>
                </a:solidFill>
              </a:rPr>
              <a:t>Objects</a:t>
            </a:r>
            <a:endParaRPr lang="en-US" sz="4400" dirty="0">
              <a:solidFill>
                <a:srgbClr val="0064B1"/>
              </a:solidFill>
            </a:endParaRPr>
          </a:p>
        </p:txBody>
      </p:sp>
      <p:sp>
        <p:nvSpPr>
          <p:cNvPr id="3" name="Text Placeholder 2"/>
          <p:cNvSpPr>
            <a:spLocks noGrp="1"/>
          </p:cNvSpPr>
          <p:nvPr>
            <p:ph type="body" sz="quarter" idx="10"/>
          </p:nvPr>
        </p:nvSpPr>
        <p:spPr>
          <a:xfrm>
            <a:off x="389436" y="1476375"/>
            <a:ext cx="8363938" cy="2434513"/>
          </a:xfrm>
        </p:spPr>
        <p:txBody>
          <a:bodyPr/>
          <a:lstStyle/>
          <a:p>
            <a:r>
              <a:rPr lang="en-US" sz="2800" dirty="0" smtClean="0"/>
              <a:t>Qualifying statements that can only be made for very few objects</a:t>
            </a:r>
          </a:p>
          <a:p>
            <a:endParaRPr lang="en-US" sz="1000" dirty="0" smtClean="0"/>
          </a:p>
          <a:p>
            <a:endParaRPr lang="en-US" sz="1000" dirty="0" smtClean="0"/>
          </a:p>
          <a:p>
            <a:pPr marL="342900" lvl="1" indent="-342900">
              <a:buFont typeface="Courier New" panose="02070309020205020404" pitchFamily="49" charset="0"/>
              <a:buChar char="o"/>
            </a:pPr>
            <a:r>
              <a:rPr lang="en-US" dirty="0" smtClean="0"/>
              <a:t>Chris Paul had </a:t>
            </a:r>
            <a:r>
              <a:rPr lang="en-US" dirty="0" smtClean="0">
                <a:solidFill>
                  <a:schemeClr val="accent6"/>
                </a:solidFill>
              </a:rPr>
              <a:t>16 points, 10 rebounds, 13 assists and five steals</a:t>
            </a:r>
            <a:r>
              <a:rPr lang="en-US" dirty="0" smtClean="0"/>
              <a:t> …… </a:t>
            </a:r>
            <a:r>
              <a:rPr lang="en-US" dirty="0" smtClean="0">
                <a:solidFill>
                  <a:schemeClr val="accent6"/>
                </a:solidFill>
              </a:rPr>
              <a:t>The only other active player </a:t>
            </a:r>
            <a:r>
              <a:rPr lang="en-US" dirty="0" smtClean="0"/>
              <a:t>to have such a game is Jason Kidd…	    </a:t>
            </a:r>
            <a:r>
              <a:rPr lang="en-US" sz="1200" dirty="0" smtClean="0"/>
              <a:t>http</a:t>
            </a:r>
            <a:r>
              <a:rPr lang="en-US" sz="1200" dirty="0"/>
              <a:t>://espn.go.com/espn/elias?date=20080407</a:t>
            </a:r>
            <a:endParaRPr lang="en-US" dirty="0" smtClean="0"/>
          </a:p>
          <a:p>
            <a:pPr lvl="1"/>
            <a:endParaRPr lang="en-US" sz="1000" dirty="0" smtClean="0"/>
          </a:p>
          <a:p>
            <a:pPr lvl="1"/>
            <a:endParaRPr lang="en-US" sz="1000" dirty="0"/>
          </a:p>
          <a:p>
            <a:pPr lvl="1"/>
            <a:r>
              <a:rPr lang="en-US" dirty="0">
                <a:solidFill>
                  <a:schemeClr val="accent5">
                    <a:lumMod val="75000"/>
                  </a:schemeClr>
                </a:solidFill>
              </a:rPr>
              <a:t>On "One of the Few" Objects. </a:t>
            </a:r>
            <a:r>
              <a:rPr lang="en-US" dirty="0"/>
              <a:t>You Wu, Pankaj K. Agarwal, Chengkai Li, Jun Yang, Cong Yu. KDD 2012, pages 1487-1495</a:t>
            </a:r>
            <a:r>
              <a:rPr lang="en-US" dirty="0" smtClean="0"/>
              <a:t>.</a:t>
            </a:r>
            <a:endParaRPr lang="en-US" dirty="0"/>
          </a:p>
        </p:txBody>
      </p:sp>
      <p:sp>
        <p:nvSpPr>
          <p:cNvPr id="4" name="Slide Number Placeholder 2"/>
          <p:cNvSpPr>
            <a:spLocks noGrp="1"/>
          </p:cNvSpPr>
          <p:nvPr>
            <p:ph type="sldNum" sz="quarter" idx="11"/>
          </p:nvPr>
        </p:nvSpPr>
        <p:spPr>
          <a:xfrm>
            <a:off x="0" y="4852293"/>
            <a:ext cx="2133600" cy="274637"/>
          </a:xfrm>
        </p:spPr>
        <p:txBody>
          <a:bodyPr/>
          <a:lstStyle/>
          <a:p>
            <a:fld id="{30DB7900-D72E-4025-AF90-97BD6DF59E7D}" type="slidenum">
              <a:rPr lang="en-US" smtClean="0"/>
              <a:pPr/>
              <a:t>10</a:t>
            </a:fld>
            <a:endParaRPr lang="en-US" dirty="0"/>
          </a:p>
        </p:txBody>
      </p:sp>
    </p:spTree>
    <p:extLst>
      <p:ext uri="{BB962C8B-B14F-4D97-AF65-F5344CB8AC3E}">
        <p14:creationId xmlns:p14="http://schemas.microsoft.com/office/powerpoint/2010/main" val="2342024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solidFill>
                  <a:srgbClr val="0064B1"/>
                </a:solidFill>
              </a:rPr>
              <a:t>Story-finding</a:t>
            </a:r>
            <a:r>
              <a:rPr lang="en-US" dirty="0">
                <a:solidFill>
                  <a:srgbClr val="0064B1"/>
                </a:solidFill>
              </a:rPr>
              <a:t>: </a:t>
            </a:r>
            <a:r>
              <a:rPr lang="en-US" dirty="0">
                <a:solidFill>
                  <a:srgbClr val="F58026"/>
                </a:solidFill>
              </a:rPr>
              <a:t>Situational Facts</a:t>
            </a:r>
            <a:endParaRPr lang="en-US" dirty="0">
              <a:solidFill>
                <a:srgbClr val="0064B1"/>
              </a:solidFill>
            </a:endParaRPr>
          </a:p>
        </p:txBody>
      </p:sp>
      <p:sp>
        <p:nvSpPr>
          <p:cNvPr id="3" name="Text Placeholder 2"/>
          <p:cNvSpPr>
            <a:spLocks noGrp="1"/>
          </p:cNvSpPr>
          <p:nvPr>
            <p:ph type="body" sz="quarter" idx="10"/>
          </p:nvPr>
        </p:nvSpPr>
        <p:spPr>
          <a:xfrm>
            <a:off x="389435" y="1205999"/>
            <a:ext cx="8573589" cy="2890022"/>
          </a:xfrm>
        </p:spPr>
        <p:txBody>
          <a:bodyPr/>
          <a:lstStyle/>
          <a:p>
            <a:pPr lvl="1"/>
            <a:r>
              <a:rPr lang="en-US" sz="2800" dirty="0">
                <a:solidFill>
                  <a:srgbClr val="EE8200"/>
                </a:solidFill>
              </a:rPr>
              <a:t>Comparison contexts and spaces that make a given object stand out</a:t>
            </a:r>
            <a:endParaRPr lang="en-US" sz="2800" dirty="0"/>
          </a:p>
          <a:p>
            <a:pPr lvl="1"/>
            <a:endParaRPr lang="en-US" sz="2000" dirty="0" smtClean="0"/>
          </a:p>
          <a:p>
            <a:pPr marL="342900" lvl="1" indent="-342900">
              <a:buFont typeface="Courier New" panose="02070309020205020404" pitchFamily="49" charset="0"/>
              <a:buChar char="o"/>
            </a:pPr>
            <a:r>
              <a:rPr lang="en-US" sz="2000" dirty="0" smtClean="0"/>
              <a:t>“</a:t>
            </a:r>
            <a:r>
              <a:rPr lang="en-US" sz="2000" dirty="0"/>
              <a:t>The social world’s </a:t>
            </a:r>
            <a:r>
              <a:rPr lang="en-US" sz="2000" dirty="0">
                <a:solidFill>
                  <a:schemeClr val="accent6"/>
                </a:solidFill>
              </a:rPr>
              <a:t>most viral photo </a:t>
            </a:r>
            <a:r>
              <a:rPr lang="en-US" sz="2000" dirty="0"/>
              <a:t>ever generated </a:t>
            </a:r>
            <a:r>
              <a:rPr lang="en-US" sz="2000" dirty="0">
                <a:solidFill>
                  <a:schemeClr val="accent6"/>
                </a:solidFill>
              </a:rPr>
              <a:t>3.5 million likes, 170,000 comments and 460,000 shares</a:t>
            </a:r>
            <a:r>
              <a:rPr lang="en-US" sz="2000" dirty="0"/>
              <a:t> by Wednesday afternoon</a:t>
            </a:r>
            <a:r>
              <a:rPr lang="en-US" sz="2000" dirty="0" smtClean="0"/>
              <a:t>.”                                   </a:t>
            </a:r>
            <a:r>
              <a:rPr lang="en-US" sz="1200" dirty="0" smtClean="0"/>
              <a:t>http</a:t>
            </a:r>
            <a:r>
              <a:rPr lang="en-US" sz="1200" dirty="0"/>
              <a:t>://</a:t>
            </a:r>
            <a:r>
              <a:rPr lang="en-US" sz="1200" dirty="0" smtClean="0"/>
              <a:t>www.cnbc.com/id/49728455</a:t>
            </a:r>
          </a:p>
          <a:p>
            <a:pPr lvl="1"/>
            <a:endParaRPr lang="en-US" sz="1200" dirty="0" smtClean="0"/>
          </a:p>
          <a:p>
            <a:pPr lvl="1"/>
            <a:endParaRPr lang="en-US" sz="1200" dirty="0"/>
          </a:p>
          <a:p>
            <a:pPr lvl="1"/>
            <a:r>
              <a:rPr lang="en-US" dirty="0">
                <a:solidFill>
                  <a:schemeClr val="accent5">
                    <a:lumMod val="75000"/>
                  </a:schemeClr>
                </a:solidFill>
              </a:rPr>
              <a:t>Incremental Discovery of Prominent Situational Facts. </a:t>
            </a:r>
            <a:r>
              <a:rPr lang="en-US" dirty="0" err="1"/>
              <a:t>Afroza</a:t>
            </a:r>
            <a:r>
              <a:rPr lang="en-US" dirty="0"/>
              <a:t> Sultana, </a:t>
            </a:r>
            <a:r>
              <a:rPr lang="en-US" dirty="0" err="1"/>
              <a:t>Naeemul</a:t>
            </a:r>
            <a:r>
              <a:rPr lang="en-US" dirty="0"/>
              <a:t> Hassan, Chengkai Li, Jun Yang, Cong Yu. ICDE 2014, pages 112-123.</a:t>
            </a:r>
          </a:p>
          <a:p>
            <a:pPr marL="342900" lvl="1" indent="-342900">
              <a:buFont typeface="Courier New" panose="02070309020205020404" pitchFamily="49" charset="0"/>
              <a:buChar char="o"/>
            </a:pPr>
            <a:endParaRPr lang="en-US" sz="1200" dirty="0" smtClean="0"/>
          </a:p>
        </p:txBody>
      </p:sp>
      <p:sp>
        <p:nvSpPr>
          <p:cNvPr id="4" name="Slide Number Placeholder 2"/>
          <p:cNvSpPr>
            <a:spLocks noGrp="1"/>
          </p:cNvSpPr>
          <p:nvPr>
            <p:ph type="sldNum" sz="quarter" idx="11"/>
          </p:nvPr>
        </p:nvSpPr>
        <p:spPr>
          <a:xfrm>
            <a:off x="0" y="4852293"/>
            <a:ext cx="2133600" cy="274637"/>
          </a:xfrm>
        </p:spPr>
        <p:txBody>
          <a:bodyPr/>
          <a:lstStyle/>
          <a:p>
            <a:fld id="{30DB7900-D72E-4025-AF90-97BD6DF59E7D}" type="slidenum">
              <a:rPr lang="en-US" smtClean="0"/>
              <a:pPr/>
              <a:t>11</a:t>
            </a:fld>
            <a:endParaRPr lang="en-US" dirty="0"/>
          </a:p>
        </p:txBody>
      </p:sp>
    </p:spTree>
    <p:extLst>
      <p:ext uri="{BB962C8B-B14F-4D97-AF65-F5344CB8AC3E}">
        <p14:creationId xmlns:p14="http://schemas.microsoft.com/office/powerpoint/2010/main" val="3674987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1" y="63798"/>
            <a:ext cx="6016815" cy="4708227"/>
          </a:xfrm>
          <a:prstGeom prst="rect">
            <a:avLst/>
          </a:prstGeom>
        </p:spPr>
      </p:pic>
      <p:sp>
        <p:nvSpPr>
          <p:cNvPr id="4" name="Title 1"/>
          <p:cNvSpPr txBox="1">
            <a:spLocks/>
          </p:cNvSpPr>
          <p:nvPr/>
        </p:nvSpPr>
        <p:spPr>
          <a:xfrm>
            <a:off x="4265206" y="-2877"/>
            <a:ext cx="4878794" cy="1071062"/>
          </a:xfrm>
          <a:prstGeom prst="rect">
            <a:avLst/>
          </a:prstGeom>
          <a:solidFill>
            <a:schemeClr val="bg1"/>
          </a:solidFill>
        </p:spPr>
        <p:txBody>
          <a:bodyPr vert="horz" wrap="square" lIns="182880" tIns="91440" rIns="182880" bIns="9144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3200" dirty="0" err="1">
                <a:solidFill>
                  <a:srgbClr val="F58026"/>
                </a:solidFill>
                <a:latin typeface="Garamond" panose="02020404030301010803" pitchFamily="18" charset="0"/>
              </a:rPr>
              <a:t>FactWatcher</a:t>
            </a:r>
            <a:r>
              <a:rPr lang="en-US" sz="3200" dirty="0">
                <a:solidFill>
                  <a:srgbClr val="F58026"/>
                </a:solidFill>
                <a:latin typeface="Garamond" panose="02020404030301010803" pitchFamily="18" charset="0"/>
              </a:rPr>
              <a:t> </a:t>
            </a:r>
            <a:r>
              <a:rPr lang="en-US" sz="3200" dirty="0" smtClean="0">
                <a:solidFill>
                  <a:srgbClr val="F58026"/>
                </a:solidFill>
                <a:latin typeface="Garamond" panose="02020404030301010803" pitchFamily="18" charset="0"/>
              </a:rPr>
              <a:t>          </a:t>
            </a:r>
          </a:p>
          <a:p>
            <a:r>
              <a:rPr lang="en-US" sz="3200" b="1" dirty="0" smtClean="0">
                <a:solidFill>
                  <a:srgbClr val="0064B1"/>
                </a:solidFill>
                <a:latin typeface="Garamond" panose="02020404030301010803" pitchFamily="18" charset="0"/>
              </a:rPr>
              <a:t>idir.uta.edu/</a:t>
            </a:r>
            <a:r>
              <a:rPr lang="en-US" sz="3200" b="1" dirty="0" err="1" smtClean="0">
                <a:solidFill>
                  <a:srgbClr val="0064B1"/>
                </a:solidFill>
                <a:latin typeface="Garamond" panose="02020404030301010803" pitchFamily="18" charset="0"/>
              </a:rPr>
              <a:t>factwatcher</a:t>
            </a:r>
            <a:endParaRPr lang="en-US" sz="3200" b="1" dirty="0">
              <a:solidFill>
                <a:srgbClr val="0064B1"/>
              </a:solidFill>
              <a:latin typeface="Garamond" panose="02020404030301010803" pitchFamily="18" charset="0"/>
            </a:endParaRPr>
          </a:p>
        </p:txBody>
      </p:sp>
      <p:pic>
        <p:nvPicPr>
          <p:cNvPr id="2050" name="Picture 2" descr="https://lh4.googleusercontent.com/0OrD7hbOBxa7MHyQNYFYrBltvVgOjH9qIXya7_UzEuomMzD4YZV0YRoPEg-gc2XcZ5-BFKUJDYH7FffB5Ky5iL4eJLtB9BfiMyeg6nZrqxYu-NCVswruvOzKT7J2MLvFO8UbV3u9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6438" y="1725957"/>
            <a:ext cx="1068046" cy="104100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computation + journalism 201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computation + journalism 201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computation + journalism 2014"/>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computation + journalism 2014"/>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Image result for computational journalism 2014 symposiu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980" y="3571357"/>
            <a:ext cx="1495615" cy="53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519358" y="2755532"/>
            <a:ext cx="2336858" cy="307777"/>
          </a:xfrm>
          <a:prstGeom prst="rect">
            <a:avLst/>
          </a:prstGeom>
          <a:noFill/>
        </p:spPr>
        <p:txBody>
          <a:bodyPr wrap="none" lIns="0" tIns="0" rIns="0" bIns="0" rtlCol="0">
            <a:spAutoFit/>
          </a:bodyPr>
          <a:lstStyle/>
          <a:p>
            <a:r>
              <a:rPr lang="en-US" sz="2000" dirty="0" smtClean="0">
                <a:latin typeface="Garamond" panose="02020404030301010803" pitchFamily="18" charset="0"/>
              </a:rPr>
              <a:t>Excellent Demo Award</a:t>
            </a:r>
          </a:p>
        </p:txBody>
      </p:sp>
      <p:sp>
        <p:nvSpPr>
          <p:cNvPr id="10" name="Rectangle 9"/>
          <p:cNvSpPr/>
          <p:nvPr/>
        </p:nvSpPr>
        <p:spPr>
          <a:xfrm>
            <a:off x="6349846" y="1266713"/>
            <a:ext cx="2621230" cy="307777"/>
          </a:xfrm>
          <a:prstGeom prst="rect">
            <a:avLst/>
          </a:prstGeom>
        </p:spPr>
        <p:txBody>
          <a:bodyPr wrap="none">
            <a:spAutoFit/>
          </a:bodyPr>
          <a:lstStyle/>
          <a:p>
            <a:r>
              <a:rPr lang="en-US" dirty="0">
                <a:hlinkClick r:id="rId6"/>
              </a:rPr>
              <a:t>https://</a:t>
            </a:r>
            <a:r>
              <a:rPr lang="en-US" dirty="0" smtClean="0">
                <a:hlinkClick r:id="rId6"/>
              </a:rPr>
              <a:t>vimeo.com/154356599</a:t>
            </a:r>
            <a:r>
              <a:rPr lang="en-US" dirty="0" smtClean="0"/>
              <a:t> </a:t>
            </a:r>
          </a:p>
        </p:txBody>
      </p:sp>
      <p:sp>
        <p:nvSpPr>
          <p:cNvPr id="16" name="Text Placeholder 2"/>
          <p:cNvSpPr>
            <a:spLocks noGrp="1"/>
          </p:cNvSpPr>
          <p:nvPr>
            <p:ph type="body" sz="quarter" idx="10"/>
          </p:nvPr>
        </p:nvSpPr>
        <p:spPr>
          <a:xfrm>
            <a:off x="0" y="4115832"/>
            <a:ext cx="9144000" cy="1015663"/>
          </a:xfrm>
          <a:solidFill>
            <a:schemeClr val="bg1"/>
          </a:solidFill>
        </p:spPr>
        <p:txBody>
          <a:bodyPr lIns="91440" tIns="91440" rIns="91440" bIns="91440"/>
          <a:lstStyle/>
          <a:p>
            <a:r>
              <a:rPr lang="en-US" sz="2000" dirty="0" smtClean="0">
                <a:solidFill>
                  <a:schemeClr val="accent5">
                    <a:lumMod val="75000"/>
                  </a:schemeClr>
                </a:solidFill>
              </a:rPr>
              <a:t>Data In, Fact Out: Automated Monitoring of Facts by </a:t>
            </a:r>
            <a:r>
              <a:rPr lang="en-US" sz="2000" dirty="0" err="1" smtClean="0">
                <a:solidFill>
                  <a:schemeClr val="accent5">
                    <a:lumMod val="75000"/>
                  </a:schemeClr>
                </a:solidFill>
              </a:rPr>
              <a:t>FactWatcher</a:t>
            </a:r>
            <a:r>
              <a:rPr lang="en-US" sz="2000" dirty="0" smtClean="0">
                <a:solidFill>
                  <a:schemeClr val="accent5">
                    <a:lumMod val="75000"/>
                  </a:schemeClr>
                </a:solidFill>
              </a:rPr>
              <a:t>. </a:t>
            </a:r>
            <a:r>
              <a:rPr lang="en-US" sz="2000" dirty="0" err="1" smtClean="0">
                <a:solidFill>
                  <a:schemeClr val="tx1"/>
                </a:solidFill>
              </a:rPr>
              <a:t>Naeemul</a:t>
            </a:r>
            <a:r>
              <a:rPr lang="en-US" sz="2000" dirty="0" smtClean="0">
                <a:solidFill>
                  <a:schemeClr val="tx1"/>
                </a:solidFill>
              </a:rPr>
              <a:t> Hassan, </a:t>
            </a:r>
            <a:r>
              <a:rPr lang="en-US" sz="2000" dirty="0" err="1" smtClean="0">
                <a:solidFill>
                  <a:schemeClr val="tx1"/>
                </a:solidFill>
              </a:rPr>
              <a:t>Afroza</a:t>
            </a:r>
            <a:r>
              <a:rPr lang="en-US" sz="2000" dirty="0" smtClean="0">
                <a:solidFill>
                  <a:schemeClr val="tx1"/>
                </a:solidFill>
              </a:rPr>
              <a:t> Sultana, You Wu, Gensheng Zhang, Chengkai Li, Jun Yang, and Cong Yu. VLDB 2014, pages 1557-1560. Demonstration description. </a:t>
            </a:r>
            <a:endParaRPr lang="en-US" sz="2000" dirty="0">
              <a:solidFill>
                <a:schemeClr val="tx1"/>
              </a:solidFill>
            </a:endParaRPr>
          </a:p>
        </p:txBody>
      </p:sp>
      <p:sp>
        <p:nvSpPr>
          <p:cNvPr id="14" name="Slide Number Placeholder 2"/>
          <p:cNvSpPr>
            <a:spLocks noGrp="1"/>
          </p:cNvSpPr>
          <p:nvPr>
            <p:ph type="sldNum" sz="quarter" idx="11"/>
          </p:nvPr>
        </p:nvSpPr>
        <p:spPr>
          <a:xfrm>
            <a:off x="0" y="4852293"/>
            <a:ext cx="2133600" cy="274637"/>
          </a:xfrm>
        </p:spPr>
        <p:txBody>
          <a:bodyPr/>
          <a:lstStyle/>
          <a:p>
            <a:fld id="{30DB7900-D72E-4025-AF90-97BD6DF59E7D}" type="slidenum">
              <a:rPr lang="en-US" smtClean="0"/>
              <a:pPr/>
              <a:t>12</a:t>
            </a:fld>
            <a:endParaRPr lang="en-US" dirty="0"/>
          </a:p>
        </p:txBody>
      </p:sp>
    </p:spTree>
    <p:extLst>
      <p:ext uri="{BB962C8B-B14F-4D97-AF65-F5344CB8AC3E}">
        <p14:creationId xmlns:p14="http://schemas.microsoft.com/office/powerpoint/2010/main" val="182909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63563" y="2028825"/>
            <a:ext cx="7116417" cy="1800225"/>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6000" b="1" dirty="0" smtClean="0">
                <a:solidFill>
                  <a:srgbClr val="0064B1"/>
                </a:solidFill>
              </a:rPr>
              <a:t>Fact-checking</a:t>
            </a:r>
          </a:p>
        </p:txBody>
      </p:sp>
      <p:sp>
        <p:nvSpPr>
          <p:cNvPr id="3" name="Slide Number Placeholder 2"/>
          <p:cNvSpPr>
            <a:spLocks noGrp="1"/>
          </p:cNvSpPr>
          <p:nvPr>
            <p:ph type="sldNum" sz="quarter" idx="4294967295"/>
          </p:nvPr>
        </p:nvSpPr>
        <p:spPr>
          <a:xfrm>
            <a:off x="0" y="4852293"/>
            <a:ext cx="2133600" cy="274637"/>
          </a:xfrm>
          <a:prstGeom prst="rect">
            <a:avLst/>
          </a:prstGeom>
        </p:spPr>
        <p:txBody>
          <a:bodyPr/>
          <a:lstStyle/>
          <a:p>
            <a:fld id="{30DB7900-D72E-4025-AF90-97BD6DF59E7D}" type="slidenum">
              <a:rPr lang="en-US" b="1" smtClean="0"/>
              <a:pPr/>
              <a:t>13</a:t>
            </a:fld>
            <a:endParaRPr lang="en-US" b="1" dirty="0"/>
          </a:p>
        </p:txBody>
      </p:sp>
    </p:spTree>
    <p:extLst>
      <p:ext uri="{BB962C8B-B14F-4D97-AF65-F5344CB8AC3E}">
        <p14:creationId xmlns:p14="http://schemas.microsoft.com/office/powerpoint/2010/main" val="1040146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People Make Claims All </a:t>
            </a:r>
            <a:r>
              <a:rPr lang="en-US" dirty="0" smtClean="0"/>
              <a:t>the </a:t>
            </a:r>
            <a:r>
              <a:rPr lang="en-US" dirty="0"/>
              <a:t>Time</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http://www.thebrainchildgroup.com/</a:t>
            </a:r>
          </a:p>
        </p:txBody>
      </p:sp>
      <p:pic>
        <p:nvPicPr>
          <p:cNvPr id="8" name="Picture 4" descr="https://encrypted-tbn0.gstatic.com/images?q=tbn:ANd9GcQumEDNdEcqqNm776m2PYs2C2djHZPGc54UMwW4G8BvzxoxHOE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943" y="2324100"/>
            <a:ext cx="2511822" cy="16654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14</a:t>
            </a:fld>
            <a:endParaRPr lang="en-US" dirty="0"/>
          </a:p>
        </p:txBody>
      </p:sp>
    </p:spTree>
    <p:extLst>
      <p:ext uri="{BB962C8B-B14F-4D97-AF65-F5344CB8AC3E}">
        <p14:creationId xmlns:p14="http://schemas.microsoft.com/office/powerpoint/2010/main" val="1899859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Fact-checking </a:t>
            </a:r>
            <a:r>
              <a:rPr lang="en-US" dirty="0"/>
              <a:t>is not Easy</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1768" y="4585746"/>
            <a:ext cx="4572000" cy="430887"/>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http://s3.amazonaws.com/thf_media/2010/pdf/Military_chartbook.pdf</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863" y="1622876"/>
            <a:ext cx="5384437" cy="317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15</a:t>
            </a:fld>
            <a:endParaRPr lang="en-US"/>
          </a:p>
        </p:txBody>
      </p:sp>
    </p:spTree>
    <p:extLst>
      <p:ext uri="{BB962C8B-B14F-4D97-AF65-F5344CB8AC3E}">
        <p14:creationId xmlns:p14="http://schemas.microsoft.com/office/powerpoint/2010/main" val="1047394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Fact-checking </a:t>
            </a:r>
            <a:r>
              <a:rPr lang="en-US" dirty="0"/>
              <a:t>is not Easy</a:t>
            </a:r>
            <a:endParaRPr lang="en-US" dirty="0">
              <a:solidFill>
                <a:srgbClr val="0064B1"/>
              </a:solidFill>
              <a:latin typeface="Garamond" panose="02020404030301010803" pitchFamily="18" charset="0"/>
            </a:endParaRPr>
          </a:p>
        </p:txBody>
      </p:sp>
      <p:sp>
        <p:nvSpPr>
          <p:cNvPr id="5" name="Rectangle 4"/>
          <p:cNvSpPr/>
          <p:nvPr/>
        </p:nvSpPr>
        <p:spPr>
          <a:xfrm>
            <a:off x="476251" y="827069"/>
            <a:ext cx="8086724" cy="830997"/>
          </a:xfrm>
          <a:prstGeom prst="rect">
            <a:avLst/>
          </a:prstGeom>
        </p:spPr>
        <p:txBody>
          <a:bodyPr wrap="square">
            <a:spAutoFit/>
          </a:bodyPr>
          <a:lstStyle/>
          <a:p>
            <a:r>
              <a:rPr lang="en-US" sz="2400" dirty="0" smtClean="0">
                <a:latin typeface="Garamond" panose="02020404030301010803" pitchFamily="18" charset="0"/>
              </a:rPr>
              <a:t>“… our </a:t>
            </a:r>
            <a:r>
              <a:rPr lang="en-US" sz="2400" dirty="0">
                <a:latin typeface="Garamond" panose="02020404030301010803" pitchFamily="18" charset="0"/>
              </a:rPr>
              <a:t>Navy is smaller than it's been since </a:t>
            </a:r>
            <a:r>
              <a:rPr lang="en-US" sz="2400" dirty="0" smtClean="0">
                <a:latin typeface="Garamond" panose="02020404030301010803" pitchFamily="18" charset="0"/>
              </a:rPr>
              <a:t>1917", said </a:t>
            </a:r>
            <a:r>
              <a:rPr lang="en-US" sz="2400" dirty="0">
                <a:latin typeface="Garamond" panose="02020404030301010803" pitchFamily="18" charset="0"/>
              </a:rPr>
              <a:t>Republican candidate Mitt Romney </a:t>
            </a:r>
            <a:r>
              <a:rPr lang="en-US" sz="2400" dirty="0" smtClean="0">
                <a:latin typeface="Garamond" panose="02020404030301010803" pitchFamily="18" charset="0"/>
              </a:rPr>
              <a:t>in </a:t>
            </a:r>
            <a:r>
              <a:rPr lang="en-US" sz="2400" dirty="0">
                <a:latin typeface="Garamond" panose="02020404030301010803" pitchFamily="18" charset="0"/>
              </a:rPr>
              <a:t>third presidential debate in 2012.</a:t>
            </a:r>
          </a:p>
        </p:txBody>
      </p:sp>
      <p:pic>
        <p:nvPicPr>
          <p:cNvPr id="6" name="Picture 2" descr="Former Massachusetts Governor and 2012 Republican Presidential nominee Mitt Rom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1" y="1980042"/>
            <a:ext cx="1565821" cy="19999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1768" y="4467136"/>
            <a:ext cx="4572000" cy="600164"/>
          </a:xfrm>
          <a:prstGeom prst="rect">
            <a:avLst/>
          </a:prstGeom>
        </p:spPr>
        <p:txBody>
          <a:bodyPr>
            <a:spAutoFit/>
          </a:bodyPr>
          <a:lstStyle/>
          <a:p>
            <a:r>
              <a:rPr lang="en-US" sz="1100" dirty="0">
                <a:latin typeface="Garamond" panose="02020404030301010803" pitchFamily="18" charset="0"/>
              </a:rPr>
              <a:t>http://</a:t>
            </a:r>
            <a:r>
              <a:rPr lang="en-US" sz="1100" dirty="0" smtClean="0">
                <a:latin typeface="Garamond" panose="02020404030301010803" pitchFamily="18" charset="0"/>
              </a:rPr>
              <a:t>en.wikipedia.org/wiki/Mitt_Romney</a:t>
            </a:r>
          </a:p>
          <a:p>
            <a:r>
              <a:rPr lang="en-US" sz="1100" dirty="0">
                <a:latin typeface="Garamond" panose="02020404030301010803" pitchFamily="18" charset="0"/>
              </a:rPr>
              <a:t>http://</a:t>
            </a:r>
            <a:r>
              <a:rPr lang="en-US" sz="1100" dirty="0" smtClean="0">
                <a:latin typeface="Garamond" panose="02020404030301010803" pitchFamily="18" charset="0"/>
              </a:rPr>
              <a:t>s3.amazonaws.com/thf_media/2010/pdf/Military_chartbook.pdf</a:t>
            </a:r>
          </a:p>
          <a:p>
            <a:r>
              <a:rPr lang="en-US" sz="1100" dirty="0">
                <a:latin typeface="Garamond" panose="02020404030301010803" pitchFamily="18" charset="0"/>
              </a:rPr>
              <a:t>http://en.wikipedia.org/wiki/United_States_Navy</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768" y="1658066"/>
            <a:ext cx="1985784" cy="11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upload.wikimedia.org/wikipedia/commons/thumb/f/ff/USSConstellationVsInsurgente.jpg/220px-USSConstellationVsInsurgent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175" y="2980032"/>
            <a:ext cx="209550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upload.wikimedia.org/wikipedia/commons/thumb/6/6b/USS_America_%28LHA-6%29_off_Pascagoula_in_2013.JPG/220px-USS_America_%28LHA-6%29_off_Pascagoula_in_2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397" y="3031669"/>
            <a:ext cx="2419567" cy="1605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1572" y="3526749"/>
            <a:ext cx="431208" cy="615553"/>
          </a:xfrm>
          <a:prstGeom prst="rect">
            <a:avLst/>
          </a:prstGeom>
          <a:noFill/>
        </p:spPr>
        <p:txBody>
          <a:bodyPr wrap="none" lIns="0" tIns="0" rIns="0" bIns="0" rtlCol="0">
            <a:spAutoFit/>
          </a:bodyPr>
          <a:lstStyle/>
          <a:p>
            <a:r>
              <a:rPr lang="en-US" sz="4000" dirty="0" smtClean="0">
                <a:solidFill>
                  <a:schemeClr val="accent5">
                    <a:lumMod val="75000"/>
                  </a:schemeClr>
                </a:solidFill>
                <a:latin typeface="Segoe UI Light" pitchFamily="34" charset="0"/>
              </a:rPr>
              <a:t>vs</a:t>
            </a:r>
          </a:p>
        </p:txBody>
      </p:sp>
      <p:sp>
        <p:nvSpPr>
          <p:cNvPr id="4" name="Slide Number Placeholder 3"/>
          <p:cNvSpPr>
            <a:spLocks noGrp="1"/>
          </p:cNvSpPr>
          <p:nvPr>
            <p:ph type="sldNum" sz="quarter" idx="11"/>
          </p:nvPr>
        </p:nvSpPr>
        <p:spPr/>
        <p:txBody>
          <a:bodyPr/>
          <a:lstStyle/>
          <a:p>
            <a:fld id="{30DB7900-D72E-4025-AF90-97BD6DF59E7D}" type="slidenum">
              <a:rPr lang="en-US" smtClean="0"/>
              <a:pPr/>
              <a:t>16</a:t>
            </a:fld>
            <a:endParaRPr lang="en-US"/>
          </a:p>
        </p:txBody>
      </p:sp>
    </p:spTree>
    <p:extLst>
      <p:ext uri="{BB962C8B-B14F-4D97-AF65-F5344CB8AC3E}">
        <p14:creationId xmlns:p14="http://schemas.microsoft.com/office/powerpoint/2010/main" val="1391764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a:t>Existing </a:t>
            </a:r>
            <a:r>
              <a:rPr lang="en-US" dirty="0" smtClean="0"/>
              <a:t>Fact-checking Platforms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5" y="935665"/>
            <a:ext cx="8573589" cy="3737433"/>
          </a:xfrm>
        </p:spPr>
        <p:txBody>
          <a:bodyPr/>
          <a:lstStyle/>
          <a:p>
            <a:r>
              <a:rPr lang="en-US" dirty="0">
                <a:solidFill>
                  <a:srgbClr val="F58026"/>
                </a:solidFill>
                <a:latin typeface="Garamond" panose="02020404030301010803" pitchFamily="18" charset="0"/>
              </a:rPr>
              <a:t>Journalists and reporters spend good amount of time on fact checking</a:t>
            </a: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a:solidFill>
                <a:schemeClr val="tx1"/>
              </a:solidFill>
              <a:latin typeface="Garamond" panose="02020404030301010803" pitchFamily="18" charset="0"/>
            </a:endParaRPr>
          </a:p>
          <a:p>
            <a:endParaRPr lang="en-US" sz="2000" dirty="0" smtClean="0">
              <a:solidFill>
                <a:schemeClr val="tx1"/>
              </a:solidFill>
              <a:latin typeface="Garamond" panose="02020404030301010803" pitchFamily="18" charset="0"/>
            </a:endParaRPr>
          </a:p>
          <a:p>
            <a:r>
              <a:rPr lang="en-US" sz="2000" dirty="0" smtClean="0">
                <a:solidFill>
                  <a:schemeClr val="tx1"/>
                </a:solidFill>
              </a:rPr>
              <a:t>64 </a:t>
            </a:r>
            <a:r>
              <a:rPr lang="en-US" sz="2000" dirty="0">
                <a:solidFill>
                  <a:schemeClr val="tx1"/>
                </a:solidFill>
              </a:rPr>
              <a:t>active fact-checking sites in </a:t>
            </a:r>
            <a:r>
              <a:rPr lang="en-US" sz="2000" dirty="0" smtClean="0">
                <a:solidFill>
                  <a:schemeClr val="tx1"/>
                </a:solidFill>
              </a:rPr>
              <a:t>2015 (</a:t>
            </a:r>
            <a:r>
              <a:rPr lang="en-US" sz="2000" dirty="0" err="1">
                <a:solidFill>
                  <a:schemeClr val="tx1"/>
                </a:solidFill>
              </a:rPr>
              <a:t>PolitiFact</a:t>
            </a:r>
            <a:r>
              <a:rPr lang="en-US" sz="2000" dirty="0">
                <a:solidFill>
                  <a:schemeClr val="tx1"/>
                </a:solidFill>
              </a:rPr>
              <a:t> .com, FactCheckEU.org, </a:t>
            </a:r>
            <a:r>
              <a:rPr lang="en-US" sz="2000" dirty="0" err="1">
                <a:solidFill>
                  <a:schemeClr val="tx1"/>
                </a:solidFill>
              </a:rPr>
              <a:t>FullFact.or</a:t>
            </a:r>
            <a:r>
              <a:rPr lang="en-US" sz="2000" dirty="0">
                <a:solidFill>
                  <a:schemeClr val="tx1"/>
                </a:solidFill>
              </a:rPr>
              <a:t> , </a:t>
            </a:r>
            <a:r>
              <a:rPr lang="en-US" sz="2000" dirty="0" err="1">
                <a:solidFill>
                  <a:schemeClr val="tx1"/>
                </a:solidFill>
              </a:rPr>
              <a:t>Factcheck</a:t>
            </a:r>
            <a:r>
              <a:rPr lang="en-US" sz="2000" dirty="0">
                <a:solidFill>
                  <a:schemeClr val="tx1"/>
                </a:solidFill>
              </a:rPr>
              <a:t> .org </a:t>
            </a:r>
          </a:p>
          <a:p>
            <a:r>
              <a:rPr lang="en-US" sz="2000" dirty="0">
                <a:solidFill>
                  <a:schemeClr val="tx1"/>
                </a:solidFill>
              </a:rPr>
              <a:t>CNN, Washington Post , New York Times, Poynter, American Press Institute, </a:t>
            </a:r>
            <a:r>
              <a:rPr lang="en-US" sz="2000" dirty="0" smtClean="0">
                <a:solidFill>
                  <a:schemeClr val="tx1"/>
                </a:solidFill>
              </a:rPr>
              <a:t>…)</a:t>
            </a:r>
          </a:p>
          <a:p>
            <a:r>
              <a:rPr lang="en-US" sz="1400" dirty="0" smtClean="0">
                <a:solidFill>
                  <a:schemeClr val="tx1"/>
                </a:solidFill>
              </a:rPr>
              <a:t>http</a:t>
            </a:r>
            <a:r>
              <a:rPr lang="en-US" sz="1400" dirty="0">
                <a:solidFill>
                  <a:schemeClr val="tx1"/>
                </a:solidFill>
              </a:rPr>
              <a:t>://reporterslab.org/snapshot-of-fact-checking-around-the-world-july-2015/ </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46" y="1857375"/>
            <a:ext cx="6570611" cy="1544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fld id="{30DB7900-D72E-4025-AF90-97BD6DF59E7D}" type="slidenum">
              <a:rPr lang="en-US" smtClean="0"/>
              <a:pPr/>
              <a:t>17</a:t>
            </a:fld>
            <a:endParaRPr lang="en-US"/>
          </a:p>
        </p:txBody>
      </p:sp>
    </p:spTree>
    <p:extLst>
      <p:ext uri="{BB962C8B-B14F-4D97-AF65-F5344CB8AC3E}">
        <p14:creationId xmlns:p14="http://schemas.microsoft.com/office/powerpoint/2010/main" val="3787799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890757"/>
          </a:xfrm>
        </p:spPr>
        <p:txBody>
          <a:bodyPr/>
          <a:lstStyle/>
          <a:p>
            <a:r>
              <a:rPr lang="en-US" sz="3200" dirty="0" smtClean="0">
                <a:solidFill>
                  <a:srgbClr val="0064B1"/>
                </a:solidFill>
              </a:rPr>
              <a:t>Fact-Checking is Time-Consuming and Resource-Demanding</a:t>
            </a:r>
            <a:endParaRPr lang="en-US" sz="3200" dirty="0">
              <a:solidFill>
                <a:srgbClr val="0064B1"/>
              </a:solidFill>
            </a:endParaRPr>
          </a:p>
        </p:txBody>
      </p:sp>
      <p:sp>
        <p:nvSpPr>
          <p:cNvPr id="4" name="Text Placeholder 2"/>
          <p:cNvSpPr txBox="1">
            <a:spLocks/>
          </p:cNvSpPr>
          <p:nvPr/>
        </p:nvSpPr>
        <p:spPr>
          <a:xfrm>
            <a:off x="382341" y="1054264"/>
            <a:ext cx="8363938" cy="2148280"/>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lvl="1" indent="-342900">
              <a:buFont typeface="Courier New" panose="02070309020205020404" pitchFamily="49" charset="0"/>
              <a:buChar char="o"/>
            </a:pPr>
            <a:r>
              <a:rPr lang="en-US" sz="2400" dirty="0" smtClean="0"/>
              <a:t>Journalists spend hours going through documents to identify claims.</a:t>
            </a:r>
          </a:p>
          <a:p>
            <a:pPr marL="342900" lvl="1" indent="-342900">
              <a:buFont typeface="Courier New" panose="02070309020205020404" pitchFamily="49" charset="0"/>
              <a:buChar char="o"/>
            </a:pPr>
            <a:endParaRPr lang="en-US" sz="2400" dirty="0" smtClean="0"/>
          </a:p>
          <a:p>
            <a:pPr marL="342900" lvl="1" indent="-342900">
              <a:buFont typeface="Courier New" panose="02070309020205020404" pitchFamily="49" charset="0"/>
              <a:buChar char="o"/>
            </a:pPr>
            <a:r>
              <a:rPr lang="en-US" sz="2400" dirty="0" smtClean="0"/>
              <a:t>Research on factual claims can take days (finding data sources, finding experts). </a:t>
            </a:r>
          </a:p>
          <a:p>
            <a:pPr marL="342900" lvl="1" indent="-342900">
              <a:buFont typeface="Courier New" panose="02070309020205020404" pitchFamily="49" charset="0"/>
              <a:buChar char="o"/>
            </a:pPr>
            <a:endParaRPr lang="en-US" sz="2400" dirty="0" smtClean="0"/>
          </a:p>
          <a:p>
            <a:pPr marL="342900" lvl="1" indent="-342900">
              <a:buFont typeface="Courier New" panose="02070309020205020404" pitchFamily="49" charset="0"/>
              <a:buChar char="o"/>
            </a:pPr>
            <a:r>
              <a:rPr lang="en-US" sz="2400" dirty="0"/>
              <a:t>L</a:t>
            </a:r>
            <a:r>
              <a:rPr lang="en-US" sz="2400" dirty="0" smtClean="0"/>
              <a:t>ong </a:t>
            </a:r>
            <a:r>
              <a:rPr lang="en-US" sz="2400" dirty="0"/>
              <a:t>gap </a:t>
            </a:r>
            <a:r>
              <a:rPr lang="en-US" sz="2400" dirty="0" smtClean="0"/>
              <a:t>from when a claim is made to when it is checked</a:t>
            </a:r>
            <a:endParaRPr lang="en-US" sz="2400" dirty="0"/>
          </a:p>
        </p:txBody>
      </p:sp>
      <p:sp>
        <p:nvSpPr>
          <p:cNvPr id="3" name="Slide Number Placeholder 2"/>
          <p:cNvSpPr>
            <a:spLocks noGrp="1"/>
          </p:cNvSpPr>
          <p:nvPr>
            <p:ph type="sldNum" sz="quarter" idx="11"/>
          </p:nvPr>
        </p:nvSpPr>
        <p:spPr/>
        <p:txBody>
          <a:bodyPr/>
          <a:lstStyle/>
          <a:p>
            <a:fld id="{30DB7900-D72E-4025-AF90-97BD6DF59E7D}" type="slidenum">
              <a:rPr lang="en-US" smtClean="0"/>
              <a:pPr/>
              <a:t>18</a:t>
            </a:fld>
            <a:endParaRPr lang="en-US"/>
          </a:p>
        </p:txBody>
      </p:sp>
    </p:spTree>
    <p:extLst>
      <p:ext uri="{BB962C8B-B14F-4D97-AF65-F5344CB8AC3E}">
        <p14:creationId xmlns:p14="http://schemas.microsoft.com/office/powerpoint/2010/main" val="682495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solidFill>
                  <a:srgbClr val="0064B1"/>
                </a:solidFill>
              </a:rPr>
              <a:t>“</a:t>
            </a:r>
            <a:r>
              <a:rPr lang="en-US" sz="4400" dirty="0" smtClean="0"/>
              <a:t>Total Physical </a:t>
            </a:r>
            <a:r>
              <a:rPr lang="en-US" sz="4400" dirty="0"/>
              <a:t>and </a:t>
            </a:r>
            <a:r>
              <a:rPr lang="en-US" sz="4400" dirty="0" smtClean="0"/>
              <a:t>Mental </a:t>
            </a:r>
            <a:r>
              <a:rPr lang="en-US" sz="4400" dirty="0"/>
              <a:t>C</a:t>
            </a:r>
            <a:r>
              <a:rPr lang="en-US" sz="4400" dirty="0" smtClean="0"/>
              <a:t>ollapse”</a:t>
            </a:r>
            <a:endParaRPr lang="en-US" sz="4400" dirty="0">
              <a:solidFill>
                <a:srgbClr val="0064B1"/>
              </a:solidFill>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19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892347"/>
            <a:ext cx="4552950" cy="407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055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Confession/Disclaimer</a:t>
            </a:r>
            <a:endParaRPr lang="en-US" dirty="0"/>
          </a:p>
        </p:txBody>
      </p:sp>
      <p:sp>
        <p:nvSpPr>
          <p:cNvPr id="6" name="Text Placeholder 2"/>
          <p:cNvSpPr>
            <a:spLocks noGrp="1"/>
          </p:cNvSpPr>
          <p:nvPr>
            <p:ph type="body" sz="quarter" idx="10"/>
          </p:nvPr>
        </p:nvSpPr>
        <p:spPr>
          <a:xfrm>
            <a:off x="389436" y="923925"/>
            <a:ext cx="8363938" cy="865365"/>
          </a:xfrm>
        </p:spPr>
        <p:txBody>
          <a:bodyPr/>
          <a:lstStyle/>
          <a:p>
            <a:pPr marL="457200" indent="-457200">
              <a:buFont typeface="Courier New" panose="02070309020205020404" pitchFamily="49" charset="0"/>
              <a:buChar char="o"/>
            </a:pPr>
            <a:r>
              <a:rPr lang="en-US" sz="2800" dirty="0" smtClean="0"/>
              <a:t>The talk is fairly non-technical.</a:t>
            </a:r>
          </a:p>
          <a:p>
            <a:pPr marL="457200" indent="-457200">
              <a:buFont typeface="Courier New" panose="02070309020205020404" pitchFamily="49" charset="0"/>
              <a:buChar char="o"/>
            </a:pPr>
            <a:r>
              <a:rPr lang="en-US" sz="2800" dirty="0" smtClean="0"/>
              <a:t>I am not politically savvy.</a:t>
            </a:r>
            <a:endParaRPr lang="en-US" sz="2400" dirty="0">
              <a:solidFill>
                <a:schemeClr val="tx1"/>
              </a:solidFill>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a:t>
            </a:fld>
            <a:endParaRPr lang="en-US"/>
          </a:p>
        </p:txBody>
      </p:sp>
    </p:spTree>
    <p:extLst>
      <p:ext uri="{BB962C8B-B14F-4D97-AF65-F5344CB8AC3E}">
        <p14:creationId xmlns:p14="http://schemas.microsoft.com/office/powerpoint/2010/main" val="438263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15425"/>
          </a:xfrm>
        </p:spPr>
        <p:txBody>
          <a:bodyPr/>
          <a:lstStyle/>
          <a:p>
            <a:r>
              <a:rPr lang="en-US" sz="4400" dirty="0" err="1"/>
              <a:t>PolitiFact</a:t>
            </a:r>
            <a:r>
              <a:rPr lang="en-US" sz="4400" dirty="0"/>
              <a:t> </a:t>
            </a:r>
            <a:r>
              <a:rPr lang="en-US" sz="4400" dirty="0" smtClean="0"/>
              <a:t>“Buffet</a:t>
            </a:r>
            <a:r>
              <a:rPr lang="en-US" sz="4400" dirty="0"/>
              <a:t>” of </a:t>
            </a:r>
            <a:r>
              <a:rPr lang="en-US" sz="4400" dirty="0" smtClean="0"/>
              <a:t>Factual Claims</a:t>
            </a:r>
            <a:endParaRPr lang="en-US" sz="4400" dirty="0"/>
          </a:p>
        </p:txBody>
      </p:sp>
      <p:sp>
        <p:nvSpPr>
          <p:cNvPr id="4" name="Slide Number Placeholder 3"/>
          <p:cNvSpPr>
            <a:spLocks noGrp="1"/>
          </p:cNvSpPr>
          <p:nvPr>
            <p:ph type="sldNum" sz="quarter" idx="10"/>
          </p:nvPr>
        </p:nvSpPr>
        <p:spPr/>
        <p:txBody>
          <a:bodyPr/>
          <a:lstStyle/>
          <a:p>
            <a:fld id="{30DB7900-D72E-4025-AF90-97BD6DF59E7D}" type="slidenum">
              <a:rPr lang="en-US" smtClean="0"/>
              <a:pPr/>
              <a:t>20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938465"/>
            <a:ext cx="8843962" cy="2061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14674" y="3290431"/>
            <a:ext cx="4972050" cy="523220"/>
          </a:xfrm>
          <a:prstGeom prst="rect">
            <a:avLst/>
          </a:prstGeom>
        </p:spPr>
        <p:txBody>
          <a:bodyPr wrap="square">
            <a:spAutoFit/>
          </a:bodyPr>
          <a:lstStyle/>
          <a:p>
            <a:r>
              <a:rPr lang="en-US" sz="2800" dirty="0" smtClean="0">
                <a:solidFill>
                  <a:srgbClr val="F58026"/>
                </a:solidFill>
                <a:latin typeface="Garamond" panose="02020404030301010803" pitchFamily="18" charset="0"/>
              </a:rPr>
              <a:t>This is what they eat at </a:t>
            </a:r>
            <a:r>
              <a:rPr lang="en-US" sz="2800" dirty="0" err="1" smtClean="0">
                <a:solidFill>
                  <a:srgbClr val="F58026"/>
                </a:solidFill>
                <a:latin typeface="Garamond" panose="02020404030301010803" pitchFamily="18" charset="0"/>
              </a:rPr>
              <a:t>PolitiFact</a:t>
            </a:r>
            <a:r>
              <a:rPr lang="en-US" sz="2800" dirty="0" smtClean="0">
                <a:solidFill>
                  <a:srgbClr val="F58026"/>
                </a:solidFill>
                <a:latin typeface="Garamond" panose="02020404030301010803" pitchFamily="18" charset="0"/>
              </a:rPr>
              <a:t>.</a:t>
            </a:r>
            <a:endParaRPr lang="en-US" sz="2800" dirty="0">
              <a:solidFill>
                <a:srgbClr val="F58026"/>
              </a:solidFill>
              <a:latin typeface="Garamond" panose="02020404030301010803" pitchFamily="18" charset="0"/>
            </a:endParaRPr>
          </a:p>
        </p:txBody>
      </p:sp>
      <p:sp>
        <p:nvSpPr>
          <p:cNvPr id="8" name="Rectangle 7"/>
          <p:cNvSpPr/>
          <p:nvPr/>
        </p:nvSpPr>
        <p:spPr>
          <a:xfrm>
            <a:off x="162929" y="3259703"/>
            <a:ext cx="1251745" cy="584775"/>
          </a:xfrm>
          <a:prstGeom prst="rect">
            <a:avLst/>
          </a:prstGeom>
        </p:spPr>
        <p:txBody>
          <a:bodyPr wrap="square">
            <a:spAutoFit/>
          </a:bodyPr>
          <a:lstStyle/>
          <a:p>
            <a:r>
              <a:rPr lang="en-US" sz="3200" b="1" dirty="0" smtClean="0">
                <a:solidFill>
                  <a:srgbClr val="F58026"/>
                </a:solidFill>
                <a:latin typeface="Garamond" panose="02020404030301010803" pitchFamily="18" charset="0"/>
              </a:rPr>
              <a:t>2014</a:t>
            </a:r>
            <a:endParaRPr lang="en-US" sz="3200" b="1" dirty="0">
              <a:solidFill>
                <a:srgbClr val="F58026"/>
              </a:solidFill>
              <a:latin typeface="Garamond" panose="02020404030301010803" pitchFamily="18" charset="0"/>
            </a:endParaRPr>
          </a:p>
        </p:txBody>
      </p:sp>
      <p:sp>
        <p:nvSpPr>
          <p:cNvPr id="10" name="Rectangle 9"/>
          <p:cNvSpPr/>
          <p:nvPr/>
        </p:nvSpPr>
        <p:spPr>
          <a:xfrm>
            <a:off x="2876550" y="4210398"/>
            <a:ext cx="4619625" cy="523220"/>
          </a:xfrm>
          <a:prstGeom prst="rect">
            <a:avLst/>
          </a:prstGeom>
        </p:spPr>
        <p:txBody>
          <a:bodyPr wrap="square">
            <a:spAutoFit/>
          </a:bodyPr>
          <a:lstStyle/>
          <a:p>
            <a:r>
              <a:rPr lang="en-US" sz="2800" dirty="0" smtClean="0">
                <a:solidFill>
                  <a:srgbClr val="F58026"/>
                </a:solidFill>
                <a:latin typeface="Garamond" panose="02020404030301010803" pitchFamily="18" charset="0"/>
              </a:rPr>
              <a:t>Let me work on its automation.</a:t>
            </a:r>
            <a:endParaRPr lang="en-US" sz="2800" dirty="0">
              <a:solidFill>
                <a:srgbClr val="F58026"/>
              </a:solidFill>
              <a:latin typeface="Garamond" panose="02020404030301010803" pitchFamily="18" charset="0"/>
            </a:endParaRPr>
          </a:p>
        </p:txBody>
      </p:sp>
      <p:sp>
        <p:nvSpPr>
          <p:cNvPr id="2" name="AutoShape 2" descr="Image result for bill ada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ill adai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ill adai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bill adai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Ad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724" y="3108000"/>
            <a:ext cx="888082" cy="8880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ofile_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5" y="3879724"/>
            <a:ext cx="895350" cy="104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59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3575270"/>
            <a:ext cx="8658970" cy="391646"/>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smtClean="0"/>
              <a:t>The Quest to Automate Fact-Checking</a:t>
            </a:r>
            <a:endParaRPr lang="en-US" sz="2800" b="1" dirty="0"/>
          </a:p>
        </p:txBody>
      </p:sp>
      <p:pic>
        <p:nvPicPr>
          <p:cNvPr id="6" name="Picture 3" descr="C:\Users\chengkai\AppData\Local\Temp\Rar$DRa0.823\downloads\original-6017-52953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99" y="300249"/>
            <a:ext cx="3536097" cy="29461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30DB7900-D72E-4025-AF90-97BD6DF59E7D}" type="slidenum">
              <a:rPr lang="en-US" smtClean="0"/>
              <a:pPr/>
              <a:t>21</a:t>
            </a:fld>
            <a:endParaRPr lang="en-US"/>
          </a:p>
        </p:txBody>
      </p:sp>
    </p:spTree>
    <p:extLst>
      <p:ext uri="{BB962C8B-B14F-4D97-AF65-F5344CB8AC3E}">
        <p14:creationId xmlns:p14="http://schemas.microsoft.com/office/powerpoint/2010/main" val="4247929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err="1" smtClean="0"/>
              <a:t>ClaimBuster</a:t>
            </a:r>
            <a:r>
              <a:rPr lang="en-US" dirty="0" smtClean="0"/>
              <a:t> for 2016</a:t>
            </a:r>
            <a:endParaRPr lang="en-US" dirty="0">
              <a:solidFill>
                <a:srgbClr val="0064B1"/>
              </a:solidFill>
            </a:endParaRPr>
          </a:p>
        </p:txBody>
      </p:sp>
      <p:sp>
        <p:nvSpPr>
          <p:cNvPr id="21" name="TextBox 20"/>
          <p:cNvSpPr txBox="1"/>
          <p:nvPr/>
        </p:nvSpPr>
        <p:spPr>
          <a:xfrm>
            <a:off x="4998618" y="1893554"/>
            <a:ext cx="1765189"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Factual claims recommended for checking</a:t>
            </a:r>
          </a:p>
        </p:txBody>
      </p:sp>
      <p:sp>
        <p:nvSpPr>
          <p:cNvPr id="22" name="Right Arrow 21"/>
          <p:cNvSpPr/>
          <p:nvPr/>
        </p:nvSpPr>
        <p:spPr bwMode="auto">
          <a:xfrm>
            <a:off x="2049753"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3" name="Right Arrow 22"/>
          <p:cNvSpPr/>
          <p:nvPr/>
        </p:nvSpPr>
        <p:spPr bwMode="auto">
          <a:xfrm>
            <a:off x="4525140"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4" name="Right Arrow 23"/>
          <p:cNvSpPr/>
          <p:nvPr/>
        </p:nvSpPr>
        <p:spPr bwMode="auto">
          <a:xfrm>
            <a:off x="6806160" y="2192868"/>
            <a:ext cx="359568" cy="263596"/>
          </a:xfrm>
          <a:prstGeom prst="rightArrow">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pic>
        <p:nvPicPr>
          <p:cNvPr id="26" name="Picture 3" descr="C:\Users\Chengkai\AppData\Local\Temp\Rar$DR03.704\downloads\original-6017-5295379.png"/>
          <p:cNvPicPr>
            <a:picLocks noChangeAspect="1" noChangeArrowheads="1"/>
          </p:cNvPicPr>
          <p:nvPr/>
        </p:nvPicPr>
        <p:blipFill>
          <a:blip r:embed="rId2"/>
          <a:srcRect/>
          <a:stretch>
            <a:fillRect/>
          </a:stretch>
        </p:blipFill>
        <p:spPr bwMode="auto">
          <a:xfrm>
            <a:off x="2393343" y="1337827"/>
            <a:ext cx="2282023" cy="1901292"/>
          </a:xfrm>
          <a:prstGeom prst="rect">
            <a:avLst/>
          </a:prstGeom>
          <a:noFill/>
        </p:spPr>
      </p:pic>
      <p:sp>
        <p:nvSpPr>
          <p:cNvPr id="27" name="TextBox 26"/>
          <p:cNvSpPr txBox="1"/>
          <p:nvPr/>
        </p:nvSpPr>
        <p:spPr>
          <a:xfrm>
            <a:off x="485040" y="2358703"/>
            <a:ext cx="1383521"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2016 </a:t>
            </a:r>
          </a:p>
          <a:p>
            <a:pPr>
              <a:lnSpc>
                <a:spcPts val="2200"/>
              </a:lnSpc>
            </a:pPr>
            <a:r>
              <a:rPr lang="en-US" sz="2400" dirty="0" smtClean="0">
                <a:latin typeface="Garamond" panose="02020404030301010803" pitchFamily="18" charset="0"/>
              </a:rPr>
              <a:t>Presidential </a:t>
            </a:r>
          </a:p>
          <a:p>
            <a:pPr>
              <a:lnSpc>
                <a:spcPts val="2200"/>
              </a:lnSpc>
            </a:pPr>
            <a:r>
              <a:rPr lang="en-US" sz="2400" dirty="0" smtClean="0">
                <a:latin typeface="Garamond" panose="02020404030301010803" pitchFamily="18" charset="0"/>
              </a:rPr>
              <a:t>Debates</a:t>
            </a:r>
          </a:p>
        </p:txBody>
      </p:sp>
      <p:pic>
        <p:nvPicPr>
          <p:cNvPr id="28" name="Picture 5" descr="magnifying glass"/>
          <p:cNvPicPr>
            <a:picLocks noChangeAspect="1" noChangeArrowheads="1"/>
          </p:cNvPicPr>
          <p:nvPr/>
        </p:nvPicPr>
        <p:blipFill>
          <a:blip r:embed="rId3"/>
          <a:srcRect/>
          <a:stretch>
            <a:fillRect/>
          </a:stretch>
        </p:blipFill>
        <p:spPr bwMode="auto">
          <a:xfrm>
            <a:off x="7362850" y="1489547"/>
            <a:ext cx="1248398" cy="772657"/>
          </a:xfrm>
          <a:prstGeom prst="rect">
            <a:avLst/>
          </a:prstGeom>
          <a:noFill/>
        </p:spPr>
      </p:pic>
      <p:sp>
        <p:nvSpPr>
          <p:cNvPr id="29" name="TextBox 28"/>
          <p:cNvSpPr txBox="1"/>
          <p:nvPr/>
        </p:nvSpPr>
        <p:spPr>
          <a:xfrm>
            <a:off x="7372288" y="2366656"/>
            <a:ext cx="1310521" cy="862224"/>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Journalists investigate the claims</a:t>
            </a:r>
          </a:p>
        </p:txBody>
      </p:sp>
      <p:pic>
        <p:nvPicPr>
          <p:cNvPr id="1026" name="Picture 2" descr="http://sharing.kitsapsun.com/shareccct/photo/2015/09/16/APTOPIX%20GOP%202016%20Deba_Sain_1442459122358_24092929_ver1.0_900_675_1442461267087_24095257_ver1.0_640_4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5" y="1307130"/>
            <a:ext cx="1618710" cy="9813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30DB7900-D72E-4025-AF90-97BD6DF59E7D}" type="slidenum">
              <a:rPr lang="en-US" smtClean="0"/>
              <a:pPr/>
              <a:t>22</a:t>
            </a:fld>
            <a:endParaRPr lang="en-US"/>
          </a:p>
        </p:txBody>
      </p:sp>
    </p:spTree>
    <p:extLst>
      <p:ext uri="{BB962C8B-B14F-4D97-AF65-F5344CB8AC3E}">
        <p14:creationId xmlns:p14="http://schemas.microsoft.com/office/powerpoint/2010/main" val="3218494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mages.clipartpanda.com/paper-clip-art-paper-clip-art-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2969711"/>
            <a:ext cx="544336" cy="5293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38" y="3582035"/>
            <a:ext cx="1424869" cy="1107996"/>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Presidential Debate Transcripts (1960-2012)</a:t>
            </a:r>
          </a:p>
        </p:txBody>
      </p:sp>
      <p:sp>
        <p:nvSpPr>
          <p:cNvPr id="8" name="Can 7"/>
          <p:cNvSpPr/>
          <p:nvPr/>
        </p:nvSpPr>
        <p:spPr bwMode="auto">
          <a:xfrm>
            <a:off x="2076554" y="2893993"/>
            <a:ext cx="851591" cy="680750"/>
          </a:xfrm>
          <a:prstGeom prst="can">
            <a:avLst/>
          </a:prstGeom>
          <a:solidFill>
            <a:schemeClr val="accent1">
              <a:lumMod val="40000"/>
              <a:lumOff val="60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Ground Truth</a:t>
            </a:r>
            <a:endParaRPr lang="en-US" sz="1800" spc="-50" dirty="0">
              <a:solidFill>
                <a:srgbClr val="000000"/>
              </a:solidFill>
              <a:latin typeface="Garamond" panose="02020404030301010803" pitchFamily="18" charset="0"/>
              <a:ea typeface="Segoe UI" pitchFamily="34" charset="0"/>
              <a:cs typeface="Segoe UI" pitchFamily="34" charset="0"/>
            </a:endParaRPr>
          </a:p>
        </p:txBody>
      </p:sp>
      <p:sp>
        <p:nvSpPr>
          <p:cNvPr id="14" name="Text Placeholder 1"/>
          <p:cNvSpPr>
            <a:spLocks noGrp="1"/>
          </p:cNvSpPr>
          <p:nvPr>
            <p:ph type="body" sz="quarter" idx="10"/>
          </p:nvPr>
        </p:nvSpPr>
        <p:spPr>
          <a:xfrm>
            <a:off x="384673" y="342900"/>
            <a:ext cx="8423524" cy="1231106"/>
          </a:xfrm>
        </p:spPr>
        <p:txBody>
          <a:bodyPr/>
          <a:lstStyle/>
          <a:p>
            <a:r>
              <a:rPr lang="en-US" sz="4000" dirty="0" smtClean="0">
                <a:solidFill>
                  <a:srgbClr val="0064B1"/>
                </a:solidFill>
                <a:latin typeface="Garamond" panose="02020404030301010803" pitchFamily="18" charset="0"/>
              </a:rPr>
              <a:t>Finding Important Factual Claims: </a:t>
            </a:r>
          </a:p>
          <a:p>
            <a:r>
              <a:rPr lang="en-US" sz="4000" dirty="0" smtClean="0">
                <a:solidFill>
                  <a:srgbClr val="0064B1"/>
                </a:solidFill>
                <a:latin typeface="Garamond" panose="02020404030301010803" pitchFamily="18" charset="0"/>
              </a:rPr>
              <a:t>A Supervised Learning Task</a:t>
            </a:r>
            <a:endParaRPr lang="en-US" sz="4000" dirty="0">
              <a:solidFill>
                <a:srgbClr val="0064B1"/>
              </a:solidFill>
              <a:latin typeface="Garamond" panose="02020404030301010803" pitchFamily="18" charset="0"/>
            </a:endParaRPr>
          </a:p>
        </p:txBody>
      </p:sp>
      <p:cxnSp>
        <p:nvCxnSpPr>
          <p:cNvPr id="10" name="Straight Arrow Connector 9"/>
          <p:cNvCxnSpPr>
            <a:stCxn id="1028" idx="3"/>
            <a:endCxn id="8" idx="2"/>
          </p:cNvCxnSpPr>
          <p:nvPr/>
        </p:nvCxnSpPr>
        <p:spPr>
          <a:xfrm>
            <a:off x="909461" y="3234368"/>
            <a:ext cx="1167093"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5"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84"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918" y="2420725"/>
            <a:ext cx="203816" cy="2537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http://cdn.1001freedownloads.com/vector/thumb/89503/signore_g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252" y="2420724"/>
            <a:ext cx="203816" cy="25371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69235" y="2683038"/>
            <a:ext cx="1228494"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Human Annotation</a:t>
            </a:r>
          </a:p>
        </p:txBody>
      </p:sp>
      <p:sp>
        <p:nvSpPr>
          <p:cNvPr id="31" name="Rectangle 30"/>
          <p:cNvSpPr/>
          <p:nvPr/>
        </p:nvSpPr>
        <p:spPr bwMode="auto">
          <a:xfrm>
            <a:off x="4117564" y="2978751"/>
            <a:ext cx="831273" cy="511233"/>
          </a:xfrm>
          <a:prstGeom prst="rect">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800" spc="-50" dirty="0" smtClean="0">
                <a:solidFill>
                  <a:srgbClr val="000000"/>
                </a:solidFill>
                <a:latin typeface="Garamond" panose="02020404030301010803" pitchFamily="18" charset="0"/>
                <a:ea typeface="Segoe UI" pitchFamily="34" charset="0"/>
                <a:cs typeface="Segoe UI" pitchFamily="34" charset="0"/>
              </a:rPr>
              <a:t>Feature Vectors</a:t>
            </a:r>
            <a:endParaRPr lang="en-US" sz="1800" spc="-50" dirty="0">
              <a:solidFill>
                <a:srgbClr val="000000"/>
              </a:solidFill>
              <a:latin typeface="Garamond" panose="02020404030301010803" pitchFamily="18" charset="0"/>
              <a:ea typeface="Segoe UI" pitchFamily="34" charset="0"/>
              <a:cs typeface="Segoe UI" pitchFamily="34" charset="0"/>
            </a:endParaRPr>
          </a:p>
        </p:txBody>
      </p:sp>
      <p:cxnSp>
        <p:nvCxnSpPr>
          <p:cNvPr id="36" name="Straight Arrow Connector 35"/>
          <p:cNvCxnSpPr>
            <a:stCxn id="8" idx="4"/>
            <a:endCxn id="31" idx="1"/>
          </p:cNvCxnSpPr>
          <p:nvPr/>
        </p:nvCxnSpPr>
        <p:spPr>
          <a:xfrm>
            <a:off x="2928145" y="3234368"/>
            <a:ext cx="1189419" cy="0"/>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862759" y="2673177"/>
            <a:ext cx="1282090"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Feature Extraction</a:t>
            </a:r>
          </a:p>
        </p:txBody>
      </p:sp>
      <p:cxnSp>
        <p:nvCxnSpPr>
          <p:cNvPr id="47" name="Straight Arrow Connector 46"/>
          <p:cNvCxnSpPr>
            <a:stCxn id="31" idx="3"/>
            <a:endCxn id="21" idx="1"/>
          </p:cNvCxnSpPr>
          <p:nvPr/>
        </p:nvCxnSpPr>
        <p:spPr>
          <a:xfrm flipV="1">
            <a:off x="4948837" y="3234367"/>
            <a:ext cx="1041772" cy="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92317" y="2668463"/>
            <a:ext cx="923096" cy="553998"/>
          </a:xfrm>
          <a:prstGeom prst="rect">
            <a:avLst/>
          </a:prstGeom>
          <a:noFill/>
        </p:spPr>
        <p:txBody>
          <a:bodyPr wrap="square" lIns="0" tIns="0" rIns="0" bIns="0" rtlCol="0">
            <a:spAutoFit/>
          </a:bodyPr>
          <a:lstStyle/>
          <a:p>
            <a:pPr algn="ctr"/>
            <a:r>
              <a:rPr lang="en-US" sz="1800" dirty="0" smtClean="0">
                <a:solidFill>
                  <a:srgbClr val="000000"/>
                </a:solidFill>
                <a:latin typeface="Garamond" panose="02020404030301010803" pitchFamily="18" charset="0"/>
              </a:rPr>
              <a:t>Learning Algorithm</a:t>
            </a:r>
          </a:p>
        </p:txBody>
      </p:sp>
      <p:pic>
        <p:nvPicPr>
          <p:cNvPr id="20" name="Picture 2" descr="http://usdailyreview.com/wp-content/uploads/2015/04/Campaign-2016.jpeg"/>
          <p:cNvPicPr>
            <a:picLocks noChangeAspect="1" noChangeArrowheads="1"/>
          </p:cNvPicPr>
          <p:nvPr/>
        </p:nvPicPr>
        <p:blipFill>
          <a:blip r:embed="rId4"/>
          <a:srcRect/>
          <a:stretch>
            <a:fillRect/>
          </a:stretch>
        </p:blipFill>
        <p:spPr bwMode="auto">
          <a:xfrm>
            <a:off x="5939562" y="1508595"/>
            <a:ext cx="1359653" cy="767546"/>
          </a:xfrm>
          <a:prstGeom prst="rect">
            <a:avLst/>
          </a:prstGeom>
          <a:noFill/>
        </p:spPr>
      </p:pic>
      <p:pic>
        <p:nvPicPr>
          <p:cNvPr id="21" name="Picture 3" descr="C:\Users\Chengkai\AppData\Local\Temp\Rar$DR03.704\downloads\original-6017-5295379.png"/>
          <p:cNvPicPr>
            <a:picLocks noChangeAspect="1" noChangeArrowheads="1"/>
          </p:cNvPicPr>
          <p:nvPr/>
        </p:nvPicPr>
        <p:blipFill>
          <a:blip r:embed="rId5"/>
          <a:srcRect/>
          <a:stretch>
            <a:fillRect/>
          </a:stretch>
        </p:blipFill>
        <p:spPr bwMode="auto">
          <a:xfrm>
            <a:off x="5990609" y="2710492"/>
            <a:ext cx="1257561" cy="1047750"/>
          </a:xfrm>
          <a:prstGeom prst="rect">
            <a:avLst/>
          </a:prstGeom>
          <a:noFill/>
        </p:spPr>
      </p:pic>
      <p:sp>
        <p:nvSpPr>
          <p:cNvPr id="22" name="TextBox 21"/>
          <p:cNvSpPr txBox="1"/>
          <p:nvPr/>
        </p:nvSpPr>
        <p:spPr>
          <a:xfrm>
            <a:off x="7398529" y="1449779"/>
            <a:ext cx="1383521" cy="862224"/>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2016 </a:t>
            </a:r>
          </a:p>
          <a:p>
            <a:pPr>
              <a:lnSpc>
                <a:spcPts val="2200"/>
              </a:lnSpc>
            </a:pPr>
            <a:r>
              <a:rPr lang="en-US" sz="1800" dirty="0" smtClean="0">
                <a:latin typeface="Garamond" panose="02020404030301010803" pitchFamily="18" charset="0"/>
              </a:rPr>
              <a:t>Presidential </a:t>
            </a:r>
          </a:p>
          <a:p>
            <a:pPr>
              <a:lnSpc>
                <a:spcPts val="2200"/>
              </a:lnSpc>
            </a:pPr>
            <a:r>
              <a:rPr lang="en-US" sz="1800" dirty="0" smtClean="0">
                <a:latin typeface="Garamond" panose="02020404030301010803" pitchFamily="18" charset="0"/>
              </a:rPr>
              <a:t>Debates</a:t>
            </a:r>
          </a:p>
        </p:txBody>
      </p:sp>
      <p:cxnSp>
        <p:nvCxnSpPr>
          <p:cNvPr id="35" name="Straight Arrow Connector 34"/>
          <p:cNvCxnSpPr>
            <a:stCxn id="20" idx="2"/>
            <a:endCxn id="21" idx="0"/>
          </p:cNvCxnSpPr>
          <p:nvPr/>
        </p:nvCxnSpPr>
        <p:spPr>
          <a:xfrm>
            <a:off x="6619389" y="2276141"/>
            <a:ext cx="1" cy="434351"/>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Picture 5" descr="magnifying glass"/>
          <p:cNvPicPr>
            <a:picLocks noChangeAspect="1" noChangeArrowheads="1"/>
          </p:cNvPicPr>
          <p:nvPr/>
        </p:nvPicPr>
        <p:blipFill>
          <a:blip r:embed="rId6"/>
          <a:srcRect/>
          <a:stretch>
            <a:fillRect/>
          </a:stretch>
        </p:blipFill>
        <p:spPr bwMode="auto">
          <a:xfrm>
            <a:off x="7743202" y="2850707"/>
            <a:ext cx="1248398" cy="772657"/>
          </a:xfrm>
          <a:prstGeom prst="rect">
            <a:avLst/>
          </a:prstGeom>
          <a:noFill/>
        </p:spPr>
      </p:pic>
      <p:sp>
        <p:nvSpPr>
          <p:cNvPr id="39" name="TextBox 38"/>
          <p:cNvSpPr txBox="1"/>
          <p:nvPr/>
        </p:nvSpPr>
        <p:spPr>
          <a:xfrm>
            <a:off x="7867027" y="3747292"/>
            <a:ext cx="1310521" cy="558486"/>
          </a:xfrm>
          <a:prstGeom prst="rect">
            <a:avLst/>
          </a:prstGeom>
          <a:noFill/>
        </p:spPr>
        <p:txBody>
          <a:bodyPr wrap="square" lIns="0" tIns="0" rIns="0" bIns="0" rtlCol="0">
            <a:spAutoFit/>
          </a:bodyPr>
          <a:lstStyle/>
          <a:p>
            <a:pPr>
              <a:lnSpc>
                <a:spcPts val="2200"/>
              </a:lnSpc>
            </a:pPr>
            <a:r>
              <a:rPr lang="en-US" sz="1800" dirty="0" smtClean="0">
                <a:latin typeface="Garamond" panose="02020404030301010803" pitchFamily="18" charset="0"/>
              </a:rPr>
              <a:t>Important factual claims</a:t>
            </a:r>
          </a:p>
        </p:txBody>
      </p:sp>
      <p:cxnSp>
        <p:nvCxnSpPr>
          <p:cNvPr id="40" name="Straight Arrow Connector 39"/>
          <p:cNvCxnSpPr>
            <a:stCxn id="21" idx="3"/>
            <a:endCxn id="38" idx="1"/>
          </p:cNvCxnSpPr>
          <p:nvPr/>
        </p:nvCxnSpPr>
        <p:spPr>
          <a:xfrm>
            <a:off x="7248170" y="3234367"/>
            <a:ext cx="495032" cy="2669"/>
          </a:xfrm>
          <a:prstGeom prst="straightConnector1">
            <a:avLst/>
          </a:prstGeom>
          <a:ln w="381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30DB7900-D72E-4025-AF90-97BD6DF59E7D}" type="slidenum">
              <a:rPr lang="en-US" smtClean="0"/>
              <a:pPr/>
              <a:t>23</a:t>
            </a:fld>
            <a:endParaRPr lang="en-US"/>
          </a:p>
        </p:txBody>
      </p:sp>
    </p:spTree>
    <p:extLst>
      <p:ext uri="{BB962C8B-B14F-4D97-AF65-F5344CB8AC3E}">
        <p14:creationId xmlns:p14="http://schemas.microsoft.com/office/powerpoint/2010/main" val="551956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Dataset: Presidential Debate Transcripts</a:t>
            </a:r>
            <a:endParaRPr lang="en-US" sz="4400" dirty="0">
              <a:solidFill>
                <a:srgbClr val="0064B1"/>
              </a:solidFill>
            </a:endParaRPr>
          </a:p>
        </p:txBody>
      </p:sp>
      <p:sp>
        <p:nvSpPr>
          <p:cNvPr id="3" name="Text Placeholder 2"/>
          <p:cNvSpPr>
            <a:spLocks noGrp="1"/>
          </p:cNvSpPr>
          <p:nvPr>
            <p:ph type="body" sz="quarter" idx="10"/>
          </p:nvPr>
        </p:nvSpPr>
        <p:spPr>
          <a:xfrm>
            <a:off x="389435" y="1059490"/>
            <a:ext cx="8573589" cy="2403735"/>
          </a:xfrm>
        </p:spPr>
        <p:txBody>
          <a:bodyPr/>
          <a:lstStyle/>
          <a:p>
            <a:pPr marL="342900" lvl="1" indent="-342900">
              <a:buFont typeface="Courier New" panose="02070309020205020404" pitchFamily="49" charset="0"/>
              <a:buChar char="o"/>
            </a:pPr>
            <a:r>
              <a:rPr lang="en-US" sz="2800" dirty="0" smtClean="0"/>
              <a:t>Source</a:t>
            </a:r>
            <a:r>
              <a:rPr lang="en-US" sz="2800" dirty="0"/>
              <a:t>: </a:t>
            </a:r>
            <a:r>
              <a:rPr lang="en-US" sz="2800" dirty="0">
                <a:hlinkClick r:id="rId3"/>
              </a:rPr>
              <a:t>http://www.debates.org/index.php?page=debate-transcripts</a:t>
            </a:r>
            <a:r>
              <a:rPr lang="en-US" sz="2800" dirty="0"/>
              <a:t> </a:t>
            </a:r>
          </a:p>
          <a:p>
            <a:pPr marL="342900" lvl="1" indent="-342900">
              <a:buFont typeface="Courier New" panose="02070309020205020404" pitchFamily="49" charset="0"/>
              <a:buChar char="o"/>
            </a:pPr>
            <a:r>
              <a:rPr lang="en-US" sz="2800" dirty="0"/>
              <a:t>All 30 debates (11 </a:t>
            </a:r>
            <a:r>
              <a:rPr lang="en-US" sz="2800" dirty="0" smtClean="0"/>
              <a:t>general elections</a:t>
            </a:r>
            <a:r>
              <a:rPr lang="en-US" sz="2800" dirty="0"/>
              <a:t>) in history: 1960, 1976—2012</a:t>
            </a:r>
          </a:p>
          <a:p>
            <a:pPr marL="342900" lvl="1" indent="-342900">
              <a:buFont typeface="Courier New" panose="02070309020205020404" pitchFamily="49" charset="0"/>
              <a:buChar char="o"/>
            </a:pPr>
            <a:r>
              <a:rPr lang="en-US" sz="2800" dirty="0"/>
              <a:t>20k sentences by presidential candidates: removed very short (&lt; 5 words) </a:t>
            </a:r>
            <a:r>
              <a:rPr lang="en-US" sz="2800" dirty="0" smtClean="0"/>
              <a:t>sentences</a:t>
            </a:r>
          </a:p>
        </p:txBody>
      </p:sp>
      <p:sp>
        <p:nvSpPr>
          <p:cNvPr id="4" name="Slide Number Placeholder 3"/>
          <p:cNvSpPr>
            <a:spLocks noGrp="1"/>
          </p:cNvSpPr>
          <p:nvPr>
            <p:ph type="sldNum" sz="quarter" idx="11"/>
          </p:nvPr>
        </p:nvSpPr>
        <p:spPr/>
        <p:txBody>
          <a:bodyPr/>
          <a:lstStyle/>
          <a:p>
            <a:fld id="{30DB7900-D72E-4025-AF90-97BD6DF59E7D}" type="slidenum">
              <a:rPr lang="en-US" smtClean="0"/>
              <a:pPr/>
              <a:t>24</a:t>
            </a:fld>
            <a:endParaRPr lang="en-US"/>
          </a:p>
        </p:txBody>
      </p:sp>
    </p:spTree>
    <p:extLst>
      <p:ext uri="{BB962C8B-B14F-4D97-AF65-F5344CB8AC3E}">
        <p14:creationId xmlns:p14="http://schemas.microsoft.com/office/powerpoint/2010/main" val="231640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3 </a:t>
            </a:r>
            <a:r>
              <a:rPr lang="en-US" dirty="0"/>
              <a:t>C</a:t>
            </a:r>
            <a:r>
              <a:rPr lang="en-US" dirty="0" smtClean="0"/>
              <a:t>lasses of Sentences</a:t>
            </a:r>
            <a:endParaRPr lang="en-US" dirty="0"/>
          </a:p>
        </p:txBody>
      </p:sp>
      <p:sp>
        <p:nvSpPr>
          <p:cNvPr id="6" name="Text Placeholder 2"/>
          <p:cNvSpPr>
            <a:spLocks noGrp="1"/>
          </p:cNvSpPr>
          <p:nvPr>
            <p:ph type="body" sz="quarter" idx="10"/>
          </p:nvPr>
        </p:nvSpPr>
        <p:spPr>
          <a:xfrm>
            <a:off x="389436" y="923925"/>
            <a:ext cx="8363938" cy="3274230"/>
          </a:xfrm>
        </p:spPr>
        <p:txBody>
          <a:bodyPr/>
          <a:lstStyle/>
          <a:p>
            <a:r>
              <a:rPr lang="en-US" sz="2800" dirty="0" smtClean="0">
                <a:solidFill>
                  <a:schemeClr val="accent5">
                    <a:lumMod val="75000"/>
                  </a:schemeClr>
                </a:solidFill>
              </a:rPr>
              <a:t>CFS: </a:t>
            </a:r>
            <a:r>
              <a:rPr lang="en-US" sz="2800" dirty="0" smtClean="0"/>
              <a:t>Important </a:t>
            </a:r>
            <a:r>
              <a:rPr lang="en-US" sz="2800" dirty="0"/>
              <a:t>factual </a:t>
            </a:r>
            <a:r>
              <a:rPr lang="en-US" sz="2800" dirty="0" smtClean="0"/>
              <a:t>claims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We spend less on the military today than at any time in our history</a:t>
            </a:r>
            <a:r>
              <a:rPr lang="en-US" sz="2000" dirty="0" smtClean="0">
                <a:solidFill>
                  <a:schemeClr val="tx1"/>
                </a:solidFill>
              </a:rPr>
              <a:t>.”     “</a:t>
            </a:r>
            <a:r>
              <a:rPr lang="en-US" sz="2000" dirty="0">
                <a:solidFill>
                  <a:schemeClr val="tx1"/>
                </a:solidFill>
              </a:rPr>
              <a:t>The President’s position on gay marriage has changed</a:t>
            </a:r>
            <a:r>
              <a:rPr lang="en-US" sz="2000" dirty="0" smtClean="0">
                <a:solidFill>
                  <a:schemeClr val="tx1"/>
                </a:solidFill>
              </a:rPr>
              <a:t>.”     “</a:t>
            </a:r>
            <a:r>
              <a:rPr lang="en-US" sz="2000" dirty="0">
                <a:solidFill>
                  <a:schemeClr val="tx1"/>
                </a:solidFill>
              </a:rPr>
              <a:t>More people are unemployed today than four years ago</a:t>
            </a:r>
            <a:r>
              <a:rPr lang="en-US" sz="2000" dirty="0" smtClean="0">
                <a:solidFill>
                  <a:schemeClr val="tx1"/>
                </a:solidFill>
              </a:rPr>
              <a:t>.”</a:t>
            </a:r>
          </a:p>
          <a:p>
            <a:r>
              <a:rPr lang="en-US" sz="2800" dirty="0" smtClean="0">
                <a:solidFill>
                  <a:schemeClr val="accent5">
                    <a:lumMod val="75000"/>
                  </a:schemeClr>
                </a:solidFill>
              </a:rPr>
              <a:t>UFS: </a:t>
            </a:r>
            <a:r>
              <a:rPr lang="en-US" sz="2800" dirty="0" smtClean="0"/>
              <a:t>Unimportant </a:t>
            </a:r>
            <a:r>
              <a:rPr lang="en-US" sz="2800" dirty="0"/>
              <a:t>factual </a:t>
            </a:r>
            <a:r>
              <a:rPr lang="en-US" sz="2800" dirty="0" smtClean="0"/>
              <a:t>claims</a:t>
            </a:r>
            <a:endParaRPr lang="en-US" sz="2800" dirty="0">
              <a:solidFill>
                <a:schemeClr val="tx1"/>
              </a:solidFill>
            </a:endParaRPr>
          </a:p>
          <a:p>
            <a:r>
              <a:rPr lang="en-US" sz="2000" dirty="0" smtClean="0">
                <a:solidFill>
                  <a:schemeClr val="tx1"/>
                </a:solidFill>
              </a:rPr>
              <a:t>“</a:t>
            </a:r>
            <a:r>
              <a:rPr lang="en-US" sz="2000" dirty="0">
                <a:solidFill>
                  <a:schemeClr val="tx1"/>
                </a:solidFill>
              </a:rPr>
              <a:t>I was in Iowa yesterday</a:t>
            </a:r>
            <a:r>
              <a:rPr lang="en-US" sz="2000" dirty="0" smtClean="0">
                <a:solidFill>
                  <a:schemeClr val="tx1"/>
                </a:solidFill>
              </a:rPr>
              <a:t>.”    “</a:t>
            </a:r>
            <a:r>
              <a:rPr lang="en-US" sz="2000" dirty="0">
                <a:solidFill>
                  <a:schemeClr val="tx1"/>
                </a:solidFill>
              </a:rPr>
              <a:t>My mother enjoys cooking</a:t>
            </a:r>
            <a:r>
              <a:rPr lang="en-US" sz="2000" dirty="0" smtClean="0">
                <a:solidFill>
                  <a:schemeClr val="tx1"/>
                </a:solidFill>
              </a:rPr>
              <a:t>.”    “</a:t>
            </a:r>
            <a:r>
              <a:rPr lang="en-US" sz="2000" dirty="0">
                <a:solidFill>
                  <a:schemeClr val="tx1"/>
                </a:solidFill>
              </a:rPr>
              <a:t>I ran for President once before.”</a:t>
            </a:r>
          </a:p>
          <a:p>
            <a:r>
              <a:rPr lang="en-US" sz="2800" dirty="0" smtClean="0">
                <a:solidFill>
                  <a:schemeClr val="accent5">
                    <a:lumMod val="75000"/>
                  </a:schemeClr>
                </a:solidFill>
              </a:rPr>
              <a:t>NFS: </a:t>
            </a:r>
            <a:r>
              <a:rPr lang="en-US" sz="2800" dirty="0" smtClean="0"/>
              <a:t>No </a:t>
            </a:r>
            <a:r>
              <a:rPr lang="en-US" sz="2800" dirty="0"/>
              <a:t>factual claims (just opinions, </a:t>
            </a:r>
            <a:r>
              <a:rPr lang="en-US" sz="2800" dirty="0" smtClean="0"/>
              <a:t>questions </a:t>
            </a:r>
            <a:r>
              <a:rPr lang="en-US" sz="2800" dirty="0"/>
              <a:t>&amp; declarations)</a:t>
            </a:r>
            <a:endParaRPr lang="en-US" sz="2800" dirty="0" smtClean="0">
              <a:solidFill>
                <a:schemeClr val="tx1"/>
              </a:solidFill>
            </a:endParaRPr>
          </a:p>
          <a:p>
            <a:r>
              <a:rPr lang="en-US" sz="2000" dirty="0" smtClean="0">
                <a:solidFill>
                  <a:schemeClr val="tx1"/>
                </a:solidFill>
              </a:rPr>
              <a:t>“</a:t>
            </a:r>
            <a:r>
              <a:rPr lang="en-US" sz="2000" dirty="0">
                <a:solidFill>
                  <a:schemeClr val="tx1"/>
                </a:solidFill>
              </a:rPr>
              <a:t>Iran must not get nuclear weapons</a:t>
            </a:r>
            <a:r>
              <a:rPr lang="en-US" sz="2000" dirty="0" smtClean="0">
                <a:solidFill>
                  <a:schemeClr val="tx1"/>
                </a:solidFill>
              </a:rPr>
              <a:t>.”    “</a:t>
            </a:r>
            <a:r>
              <a:rPr lang="en-US" sz="2000" dirty="0">
                <a:solidFill>
                  <a:schemeClr val="tx1"/>
                </a:solidFill>
              </a:rPr>
              <a:t>7% unemployment is too high</a:t>
            </a:r>
            <a:r>
              <a:rPr lang="en-US" sz="2000" dirty="0" smtClean="0">
                <a:solidFill>
                  <a:schemeClr val="tx1"/>
                </a:solidFill>
              </a:rPr>
              <a:t>.”    “</a:t>
            </a:r>
            <a:r>
              <a:rPr lang="en-US" sz="2000" dirty="0">
                <a:solidFill>
                  <a:schemeClr val="tx1"/>
                </a:solidFill>
              </a:rPr>
              <a:t>My opponent is wishy-washy</a:t>
            </a:r>
            <a:r>
              <a:rPr lang="en-US" sz="2000" dirty="0" smtClean="0">
                <a:solidFill>
                  <a:schemeClr val="tx1"/>
                </a:solidFill>
              </a:rPr>
              <a:t>.”    “</a:t>
            </a:r>
            <a:r>
              <a:rPr lang="en-US" sz="2000" dirty="0">
                <a:solidFill>
                  <a:schemeClr val="tx1"/>
                </a:solidFill>
              </a:rPr>
              <a:t>I will be tough on crime</a:t>
            </a:r>
            <a:r>
              <a:rPr lang="en-US" sz="2000" dirty="0" smtClean="0">
                <a:solidFill>
                  <a:schemeClr val="tx1"/>
                </a:solidFill>
              </a:rPr>
              <a:t>.”    "</a:t>
            </a:r>
            <a:r>
              <a:rPr lang="en-US" sz="2000" dirty="0">
                <a:solidFill>
                  <a:schemeClr val="tx1"/>
                </a:solidFill>
              </a:rPr>
              <a:t>Why should we do that</a:t>
            </a:r>
            <a:r>
              <a:rPr lang="en-US" sz="2000" dirty="0" smtClean="0">
                <a:solidFill>
                  <a:schemeClr val="tx1"/>
                </a:solidFill>
              </a:rPr>
              <a:t>?“    “</a:t>
            </a:r>
            <a:r>
              <a:rPr lang="en-US" sz="2000" dirty="0">
                <a:solidFill>
                  <a:schemeClr val="tx1"/>
                </a:solidFill>
              </a:rPr>
              <a:t>Hello, New Hampshire</a:t>
            </a:r>
            <a:r>
              <a:rPr lang="en-US" sz="2000" dirty="0" smtClean="0">
                <a:solidFill>
                  <a:schemeClr val="tx1"/>
                </a:solidFill>
              </a:rPr>
              <a:t>!”    “</a:t>
            </a:r>
            <a:r>
              <a:rPr lang="en-US" sz="2000" dirty="0">
                <a:solidFill>
                  <a:schemeClr val="tx1"/>
                </a:solidFill>
              </a:rPr>
              <a:t>Our plan is to reduce tax rate by 10</a:t>
            </a:r>
            <a:r>
              <a:rPr lang="en-US" sz="2000" dirty="0" smtClean="0">
                <a:solidFill>
                  <a:schemeClr val="tx1"/>
                </a:solidFill>
              </a:rPr>
              <a:t>%.”</a:t>
            </a:r>
            <a:endParaRPr lang="en-US" sz="2000" dirty="0">
              <a:solidFill>
                <a:schemeClr val="tx1"/>
              </a:solidFill>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25</a:t>
            </a:fld>
            <a:endParaRPr lang="en-US" dirty="0"/>
          </a:p>
        </p:txBody>
      </p:sp>
    </p:spTree>
    <p:extLst>
      <p:ext uri="{BB962C8B-B14F-4D97-AF65-F5344CB8AC3E}">
        <p14:creationId xmlns:p14="http://schemas.microsoft.com/office/powerpoint/2010/main" val="3775050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3 </a:t>
            </a:r>
            <a:r>
              <a:rPr lang="en-US" dirty="0"/>
              <a:t>C</a:t>
            </a:r>
            <a:r>
              <a:rPr lang="en-US" dirty="0" smtClean="0"/>
              <a:t>lasses of Sentences</a:t>
            </a:r>
            <a:endParaRPr lang="en-US" dirty="0"/>
          </a:p>
        </p:txBody>
      </p:sp>
      <p:sp>
        <p:nvSpPr>
          <p:cNvPr id="6" name="Text Placeholder 2"/>
          <p:cNvSpPr>
            <a:spLocks noGrp="1"/>
          </p:cNvSpPr>
          <p:nvPr>
            <p:ph type="body" sz="quarter" idx="10"/>
          </p:nvPr>
        </p:nvSpPr>
        <p:spPr>
          <a:xfrm>
            <a:off x="389436" y="923925"/>
            <a:ext cx="8363938" cy="1142364"/>
          </a:xfrm>
        </p:spPr>
        <p:txBody>
          <a:bodyPr/>
          <a:lstStyle/>
          <a:p>
            <a:r>
              <a:rPr lang="en-US" sz="2800" dirty="0" smtClean="0"/>
              <a:t>If </a:t>
            </a:r>
            <a:r>
              <a:rPr lang="en-US" sz="2800" dirty="0"/>
              <a:t>a sentence contains an opinion and </a:t>
            </a:r>
            <a:r>
              <a:rPr lang="en-US" sz="2800" dirty="0" smtClean="0"/>
              <a:t>an important </a:t>
            </a:r>
            <a:r>
              <a:rPr lang="en-US" sz="2800" dirty="0"/>
              <a:t>factual claim, </a:t>
            </a:r>
            <a:r>
              <a:rPr lang="en-US" sz="2800" dirty="0" smtClean="0"/>
              <a:t>it shouldn’t be labelled “No factual claims”.</a:t>
            </a:r>
            <a:endParaRPr lang="en-US" sz="2800" dirty="0"/>
          </a:p>
          <a:p>
            <a:r>
              <a:rPr lang="en-US" sz="2000" dirty="0" smtClean="0">
                <a:solidFill>
                  <a:schemeClr val="tx1"/>
                </a:solidFill>
              </a:rPr>
              <a:t>“</a:t>
            </a:r>
            <a:r>
              <a:rPr lang="en-US" sz="2000" dirty="0">
                <a:solidFill>
                  <a:schemeClr val="tx1"/>
                </a:solidFill>
              </a:rPr>
              <a:t>Unemployment rate is too high and in last four years it increased from 8% to 10%.”</a:t>
            </a:r>
          </a:p>
        </p:txBody>
      </p:sp>
      <p:sp>
        <p:nvSpPr>
          <p:cNvPr id="3" name="Slide Number Placeholder 2"/>
          <p:cNvSpPr>
            <a:spLocks noGrp="1"/>
          </p:cNvSpPr>
          <p:nvPr>
            <p:ph type="sldNum" sz="quarter" idx="11"/>
          </p:nvPr>
        </p:nvSpPr>
        <p:spPr/>
        <p:txBody>
          <a:bodyPr/>
          <a:lstStyle/>
          <a:p>
            <a:fld id="{30DB7900-D72E-4025-AF90-97BD6DF59E7D}" type="slidenum">
              <a:rPr lang="en-US" smtClean="0"/>
              <a:pPr/>
              <a:t>26</a:t>
            </a:fld>
            <a:endParaRPr lang="en-US"/>
          </a:p>
        </p:txBody>
      </p:sp>
    </p:spTree>
    <p:extLst>
      <p:ext uri="{BB962C8B-B14F-4D97-AF65-F5344CB8AC3E}">
        <p14:creationId xmlns:p14="http://schemas.microsoft.com/office/powerpoint/2010/main" val="30347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Ranking and Classification Problems</a:t>
            </a:r>
            <a:endParaRPr lang="en-US" dirty="0"/>
          </a:p>
        </p:txBody>
      </p:sp>
      <p:sp>
        <p:nvSpPr>
          <p:cNvPr id="6" name="Text Placeholder 2"/>
          <p:cNvSpPr>
            <a:spLocks noGrp="1"/>
          </p:cNvSpPr>
          <p:nvPr>
            <p:ph type="body" sz="quarter" idx="10"/>
          </p:nvPr>
        </p:nvSpPr>
        <p:spPr>
          <a:xfrm>
            <a:off x="389436" y="923925"/>
            <a:ext cx="8363938" cy="2187265"/>
          </a:xfrm>
        </p:spPr>
        <p:txBody>
          <a:bodyPr/>
          <a:lstStyle/>
          <a:p>
            <a:r>
              <a:rPr lang="en-US" sz="2800" dirty="0" smtClean="0"/>
              <a:t>Classification</a:t>
            </a:r>
            <a:endParaRPr lang="en-US" sz="2800" dirty="0" smtClean="0">
              <a:solidFill>
                <a:schemeClr val="tx1"/>
              </a:solidFill>
            </a:endParaRPr>
          </a:p>
          <a:p>
            <a:r>
              <a:rPr lang="en-US" sz="2400" dirty="0" smtClean="0">
                <a:solidFill>
                  <a:schemeClr val="tx1"/>
                </a:solidFill>
              </a:rPr>
              <a:t>Given </a:t>
            </a:r>
            <a:r>
              <a:rPr lang="en-US" sz="2400" dirty="0">
                <a:solidFill>
                  <a:schemeClr val="tx1"/>
                </a:solidFill>
              </a:rPr>
              <a:t>a future sentence, find the class it belongs to.</a:t>
            </a:r>
          </a:p>
          <a:p>
            <a:endParaRPr lang="en-US" sz="2800" dirty="0" smtClean="0"/>
          </a:p>
          <a:p>
            <a:r>
              <a:rPr lang="en-US" sz="2800" dirty="0" smtClean="0"/>
              <a:t>Ranking</a:t>
            </a:r>
            <a:endParaRPr lang="en-US" sz="2800" dirty="0">
              <a:solidFill>
                <a:schemeClr val="tx1"/>
              </a:solidFill>
            </a:endParaRPr>
          </a:p>
          <a:p>
            <a:r>
              <a:rPr lang="en-US" sz="2400" dirty="0" smtClean="0">
                <a:solidFill>
                  <a:schemeClr val="tx1"/>
                </a:solidFill>
              </a:rPr>
              <a:t>Rank sentences based on how likely they contain important factual claims. </a:t>
            </a:r>
            <a:endParaRPr lang="en-US" sz="2400" dirty="0">
              <a:solidFill>
                <a:schemeClr val="tx1"/>
              </a:solidFill>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27</a:t>
            </a:fld>
            <a:endParaRPr lang="en-US"/>
          </a:p>
        </p:txBody>
      </p:sp>
    </p:spTree>
    <p:extLst>
      <p:ext uri="{BB962C8B-B14F-4D97-AF65-F5344CB8AC3E}">
        <p14:creationId xmlns:p14="http://schemas.microsoft.com/office/powerpoint/2010/main" val="1681305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 Website</a:t>
            </a:r>
            <a:endParaRPr lang="en-US" sz="4000" dirty="0"/>
          </a:p>
        </p:txBody>
      </p:sp>
      <p:pic>
        <p:nvPicPr>
          <p:cNvPr id="1026" name="Picture 2" descr="Screenshot from 2015-09-16 02:15: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39" y="1162049"/>
            <a:ext cx="8765736" cy="301347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28</a:t>
            </a:fld>
            <a:endParaRPr lang="en-US"/>
          </a:p>
        </p:txBody>
      </p:sp>
    </p:spTree>
    <p:extLst>
      <p:ext uri="{BB962C8B-B14F-4D97-AF65-F5344CB8AC3E}">
        <p14:creationId xmlns:p14="http://schemas.microsoft.com/office/powerpoint/2010/main" val="3601392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Ground Truth Collection</a:t>
            </a:r>
            <a:endParaRPr lang="en-US" sz="4000" dirty="0"/>
          </a:p>
        </p:txBody>
      </p:sp>
      <p:sp>
        <p:nvSpPr>
          <p:cNvPr id="3" name="Text Placeholder 2"/>
          <p:cNvSpPr>
            <a:spLocks noGrp="1"/>
          </p:cNvSpPr>
          <p:nvPr>
            <p:ph type="body" sz="quarter" idx="10"/>
          </p:nvPr>
        </p:nvSpPr>
        <p:spPr>
          <a:xfrm>
            <a:off x="4929001" y="914983"/>
            <a:ext cx="4053074" cy="1809726"/>
          </a:xfrm>
          <a:ln>
            <a:noFill/>
          </a:ln>
        </p:spPr>
        <p:txBody>
          <a:bodyPr/>
          <a:lstStyle/>
          <a:p>
            <a:pPr fontAlgn="base"/>
            <a:r>
              <a:rPr lang="en-US" sz="2400" dirty="0" smtClean="0">
                <a:solidFill>
                  <a:schemeClr val="tx1"/>
                </a:solidFill>
              </a:rPr>
              <a:t>10 months (in 3 stages)</a:t>
            </a:r>
          </a:p>
          <a:p>
            <a:pPr fontAlgn="base"/>
            <a:r>
              <a:rPr lang="en-US" sz="2400" dirty="0" smtClean="0">
                <a:solidFill>
                  <a:schemeClr val="tx1"/>
                </a:solidFill>
              </a:rPr>
              <a:t>~$3,000 paid</a:t>
            </a:r>
          </a:p>
          <a:p>
            <a:pPr fontAlgn="base"/>
            <a:r>
              <a:rPr lang="en-US" sz="2400" dirty="0" smtClean="0">
                <a:solidFill>
                  <a:schemeClr val="tx1"/>
                </a:solidFill>
              </a:rPr>
              <a:t>1032 </a:t>
            </a:r>
            <a:r>
              <a:rPr lang="en-US" sz="2400" dirty="0">
                <a:solidFill>
                  <a:schemeClr val="tx1"/>
                </a:solidFill>
              </a:rPr>
              <a:t>screening sentences </a:t>
            </a:r>
            <a:r>
              <a:rPr lang="en-US" sz="2400" dirty="0" smtClean="0">
                <a:solidFill>
                  <a:schemeClr val="tx1"/>
                </a:solidFill>
              </a:rPr>
              <a:t>(by 3 experts) to </a:t>
            </a:r>
            <a:r>
              <a:rPr lang="en-US" sz="2400" dirty="0">
                <a:solidFill>
                  <a:schemeClr val="tx1"/>
                </a:solidFill>
              </a:rPr>
              <a:t>detect spammers &amp; low-quality </a:t>
            </a:r>
            <a:r>
              <a:rPr lang="en-US" sz="2400" dirty="0" smtClean="0">
                <a:solidFill>
                  <a:schemeClr val="tx1"/>
                </a:solidFill>
              </a:rPr>
              <a:t>coders</a:t>
            </a:r>
            <a:endParaRPr lang="en-US" sz="2400"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459915774"/>
              </p:ext>
            </p:extLst>
          </p:nvPr>
        </p:nvGraphicFramePr>
        <p:xfrm>
          <a:off x="5610818" y="3271869"/>
          <a:ext cx="1975658" cy="1559890"/>
        </p:xfrm>
        <a:graphic>
          <a:graphicData uri="http://schemas.openxmlformats.org/drawingml/2006/table">
            <a:tbl>
              <a:tblPr firstRow="1" bandRow="1">
                <a:tableStyleId>{5C22544A-7EE6-4342-B048-85BDC9FD1C3A}</a:tableStyleId>
              </a:tblPr>
              <a:tblGrid>
                <a:gridCol w="987829"/>
                <a:gridCol w="987829"/>
              </a:tblGrid>
              <a:tr h="439750">
                <a:tc>
                  <a:txBody>
                    <a:bodyPr/>
                    <a:lstStyle/>
                    <a:p>
                      <a:r>
                        <a:rPr lang="en-US" sz="2000" dirty="0" smtClean="0">
                          <a:solidFill>
                            <a:schemeClr val="tx1"/>
                          </a:solidFill>
                          <a:latin typeface="Garamond" panose="02020404030301010803" pitchFamily="18" charset="0"/>
                        </a:rPr>
                        <a:t>Class</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solidFill>
                            <a:schemeClr val="tx1"/>
                          </a:solidFill>
                          <a:latin typeface="Garamond" panose="02020404030301010803" pitchFamily="18" charset="0"/>
                        </a:rPr>
                        <a:t>Count</a:t>
                      </a:r>
                      <a:endParaRPr lang="en-US" sz="2000" dirty="0">
                        <a:solidFill>
                          <a:schemeClr val="tx1"/>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CFS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1561</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UFS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418</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130">
                <a:tc>
                  <a:txBody>
                    <a:bodyPr/>
                    <a:lstStyle/>
                    <a:p>
                      <a:r>
                        <a:rPr lang="en-US" sz="2000" dirty="0" smtClean="0">
                          <a:solidFill>
                            <a:schemeClr val="accent5"/>
                          </a:solidFill>
                          <a:latin typeface="Garamond" panose="02020404030301010803" pitchFamily="18" charset="0"/>
                        </a:rPr>
                        <a:t>NFS</a:t>
                      </a:r>
                      <a:endParaRPr lang="en-US" sz="2000" dirty="0">
                        <a:solidFill>
                          <a:schemeClr val="accent5"/>
                        </a:solidFill>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Garamond" panose="02020404030301010803" pitchFamily="18" charset="0"/>
                        </a:rPr>
                        <a:t>5347</a:t>
                      </a:r>
                      <a:endParaRPr lang="en-US" sz="2000" dirty="0">
                        <a:latin typeface="Garamond" panose="02020404030301010803"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Slide Number Placeholder 4"/>
          <p:cNvSpPr>
            <a:spLocks noGrp="1"/>
          </p:cNvSpPr>
          <p:nvPr>
            <p:ph type="sldNum" sz="quarter" idx="11"/>
          </p:nvPr>
        </p:nvSpPr>
        <p:spPr/>
        <p:txBody>
          <a:bodyPr/>
          <a:lstStyle/>
          <a:p>
            <a:fld id="{30DB7900-D72E-4025-AF90-97BD6DF59E7D}" type="slidenum">
              <a:rPr lang="en-US" smtClean="0"/>
              <a:pPr/>
              <a:t>29</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09" y="1167352"/>
            <a:ext cx="16337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2"/>
          <p:cNvSpPr txBox="1">
            <a:spLocks/>
          </p:cNvSpPr>
          <p:nvPr/>
        </p:nvSpPr>
        <p:spPr>
          <a:xfrm>
            <a:off x="2228119" y="2320385"/>
            <a:ext cx="258658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53 top-quality coders</a:t>
            </a:r>
          </a:p>
          <a:p>
            <a:pPr marL="0" indent="0" fontAlgn="base">
              <a:buNone/>
            </a:pPr>
            <a:r>
              <a:rPr lang="en-US" sz="2400" dirty="0" smtClean="0">
                <a:solidFill>
                  <a:schemeClr val="tx1"/>
                </a:solidFill>
              </a:rPr>
              <a:t>26853 labels</a:t>
            </a:r>
            <a:endParaRPr lang="en-US" sz="2400" dirty="0">
              <a:solidFill>
                <a:schemeClr val="tx1"/>
              </a:solidFill>
            </a:endParaRPr>
          </a:p>
        </p:txBody>
      </p:sp>
      <p:sp>
        <p:nvSpPr>
          <p:cNvPr id="10" name="Text Placeholder 2"/>
          <p:cNvSpPr txBox="1">
            <a:spLocks/>
          </p:cNvSpPr>
          <p:nvPr/>
        </p:nvSpPr>
        <p:spPr>
          <a:xfrm>
            <a:off x="2228119" y="1153604"/>
            <a:ext cx="1767432" cy="741934"/>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329 coders</a:t>
            </a:r>
            <a:endParaRPr lang="en-US" sz="2400" dirty="0">
              <a:solidFill>
                <a:schemeClr val="tx1"/>
              </a:solidFill>
            </a:endParaRPr>
          </a:p>
          <a:p>
            <a:pPr marL="0" indent="0" fontAlgn="base">
              <a:buNone/>
            </a:pPr>
            <a:r>
              <a:rPr lang="en-US" sz="2400" dirty="0" smtClean="0">
                <a:solidFill>
                  <a:schemeClr val="tx1"/>
                </a:solidFill>
              </a:rPr>
              <a:t>51925 labels</a:t>
            </a:r>
          </a:p>
        </p:txBody>
      </p:sp>
      <p:sp>
        <p:nvSpPr>
          <p:cNvPr id="11" name="Text Placeholder 2"/>
          <p:cNvSpPr txBox="1">
            <a:spLocks/>
          </p:cNvSpPr>
          <p:nvPr/>
        </p:nvSpPr>
        <p:spPr>
          <a:xfrm>
            <a:off x="2228118" y="3486150"/>
            <a:ext cx="3164809" cy="1144929"/>
          </a:xfrm>
          <a:prstGeom prst="rect">
            <a:avLst/>
          </a:prstGeom>
          <a:ln>
            <a:noFill/>
          </a:ln>
        </p:spPr>
        <p:txBody>
          <a:bodyPr vert="horz" wrap="square" lIns="0" tIns="0" rIns="0" bIns="0" rtlCol="0">
            <a:spAutoFit/>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fontAlgn="base">
              <a:buNone/>
            </a:pPr>
            <a:r>
              <a:rPr lang="en-US" sz="2400" dirty="0" smtClean="0">
                <a:solidFill>
                  <a:schemeClr val="tx1"/>
                </a:solidFill>
              </a:rPr>
              <a:t>53 top-quality coders</a:t>
            </a:r>
          </a:p>
          <a:p>
            <a:pPr marL="0" indent="0" fontAlgn="base">
              <a:buNone/>
            </a:pPr>
            <a:r>
              <a:rPr lang="en-US" sz="2400" dirty="0" smtClean="0">
                <a:solidFill>
                  <a:schemeClr val="tx1"/>
                </a:solidFill>
              </a:rPr>
              <a:t>14652 labels in agreement</a:t>
            </a:r>
          </a:p>
          <a:p>
            <a:pPr marL="0" indent="0" fontAlgn="base">
              <a:buNone/>
            </a:pPr>
            <a:r>
              <a:rPr lang="en-US" sz="2400" dirty="0" smtClean="0">
                <a:solidFill>
                  <a:schemeClr val="tx1"/>
                </a:solidFill>
              </a:rPr>
              <a:t>7326 admitted sentences</a:t>
            </a:r>
          </a:p>
        </p:txBody>
      </p:sp>
      <p:sp>
        <p:nvSpPr>
          <p:cNvPr id="6" name="Rectangle 5"/>
          <p:cNvSpPr/>
          <p:nvPr/>
        </p:nvSpPr>
        <p:spPr bwMode="auto">
          <a:xfrm>
            <a:off x="2093078" y="4215352"/>
            <a:ext cx="716797" cy="415727"/>
          </a:xfrm>
          <a:prstGeom prst="rect">
            <a:avLst/>
          </a:prstGeom>
          <a:noFill/>
          <a:ln w="25400">
            <a:solidFill>
              <a:srgbClr val="F5802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 name="Straight Connector 11"/>
          <p:cNvCxnSpPr/>
          <p:nvPr/>
        </p:nvCxnSpPr>
        <p:spPr>
          <a:xfrm flipV="1">
            <a:off x="2809875" y="3271870"/>
            <a:ext cx="2809875" cy="943482"/>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809875" y="4631079"/>
            <a:ext cx="2809875" cy="209551"/>
          </a:xfrm>
          <a:prstGeom prst="line">
            <a:avLst/>
          </a:prstGeom>
          <a:ln>
            <a:solidFill>
              <a:srgbClr val="EE82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4834" y="4734064"/>
            <a:ext cx="6013115" cy="276999"/>
          </a:xfrm>
          <a:prstGeom prst="rect">
            <a:avLst/>
          </a:prstGeom>
        </p:spPr>
        <p:txBody>
          <a:bodyPr wrap="square">
            <a:spAutoFit/>
          </a:bodyPr>
          <a:lstStyle/>
          <a:p>
            <a:r>
              <a:rPr lang="en-US" sz="1200" dirty="0">
                <a:latin typeface="Garamond" panose="02020404030301010803" pitchFamily="18" charset="0"/>
              </a:rPr>
              <a:t>http://www.engineersdaily.com/2014/03/basics-of-soil-compaction.html</a:t>
            </a:r>
          </a:p>
        </p:txBody>
      </p:sp>
    </p:spTree>
    <p:extLst>
      <p:ext uri="{BB962C8B-B14F-4D97-AF65-F5344CB8AC3E}">
        <p14:creationId xmlns:p14="http://schemas.microsoft.com/office/powerpoint/2010/main" val="326579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1224822"/>
          </a:xfrm>
        </p:spPr>
        <p:txBody>
          <a:bodyPr/>
          <a:lstStyle/>
          <a:p>
            <a:r>
              <a:rPr lang="en-US" sz="4400" dirty="0" smtClean="0"/>
              <a:t>“Stupidest Statistics” </a:t>
            </a:r>
            <a:r>
              <a:rPr lang="en-US" sz="4400" dirty="0"/>
              <a:t>and </a:t>
            </a:r>
            <a:r>
              <a:rPr lang="en-US" sz="4400" dirty="0" smtClean="0"/>
              <a:t/>
            </a:r>
            <a:br>
              <a:rPr lang="en-US" sz="4400" dirty="0" smtClean="0"/>
            </a:br>
            <a:r>
              <a:rPr lang="en-US" sz="4400" dirty="0" smtClean="0"/>
              <a:t>“Goofy Combinations”</a:t>
            </a:r>
            <a:endParaRPr lang="en-US" sz="4400" dirty="0"/>
          </a:p>
        </p:txBody>
      </p:sp>
      <p:sp>
        <p:nvSpPr>
          <p:cNvPr id="3" name="Text Placeholder 2"/>
          <p:cNvSpPr>
            <a:spLocks noGrp="1"/>
          </p:cNvSpPr>
          <p:nvPr>
            <p:ph type="body" sz="quarter" idx="10"/>
          </p:nvPr>
        </p:nvSpPr>
        <p:spPr>
          <a:xfrm>
            <a:off x="3123655" y="3667125"/>
            <a:ext cx="3487239" cy="447558"/>
          </a:xfrm>
          <a:ln>
            <a:noFill/>
          </a:ln>
        </p:spPr>
        <p:txBody>
          <a:bodyPr/>
          <a:lstStyle/>
          <a:p>
            <a:pPr marL="0" indent="0">
              <a:buNone/>
            </a:pPr>
            <a:r>
              <a:rPr lang="en-US" dirty="0">
                <a:hlinkClick r:id="rId4"/>
              </a:rPr>
              <a:t>http://</a:t>
            </a:r>
            <a:r>
              <a:rPr lang="en-US" dirty="0" smtClean="0">
                <a:hlinkClick r:id="rId4"/>
              </a:rPr>
              <a:t>n.pr/1nQtb8F</a:t>
            </a:r>
            <a:endParaRPr lang="en-US" dirty="0" smtClean="0"/>
          </a:p>
        </p:txBody>
      </p:sp>
      <p:sp>
        <p:nvSpPr>
          <p:cNvPr id="4" name="Slide Number Placeholder 3"/>
          <p:cNvSpPr>
            <a:spLocks noGrp="1"/>
          </p:cNvSpPr>
          <p:nvPr>
            <p:ph type="sldNum" sz="quarter" idx="11"/>
          </p:nvPr>
        </p:nvSpPr>
        <p:spPr/>
        <p:txBody>
          <a:bodyPr/>
          <a:lstStyle/>
          <a:p>
            <a:fld id="{30DB7900-D72E-4025-AF90-97BD6DF59E7D}" type="slidenum">
              <a:rPr lang="en-US" smtClean="0"/>
              <a:pPr/>
              <a:t>3</a:t>
            </a:fld>
            <a:endParaRPr lang="en-US"/>
          </a:p>
        </p:txBody>
      </p:sp>
      <p:pic>
        <p:nvPicPr>
          <p:cNvPr id="6" name="20081210_me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19575" y="1933575"/>
            <a:ext cx="971550" cy="971550"/>
          </a:xfrm>
          <a:prstGeom prst="rect">
            <a:avLst/>
          </a:prstGeom>
        </p:spPr>
      </p:pic>
    </p:spTree>
    <p:extLst>
      <p:ext uri="{BB962C8B-B14F-4D97-AF65-F5344CB8AC3E}">
        <p14:creationId xmlns:p14="http://schemas.microsoft.com/office/powerpoint/2010/main" val="3981143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59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Feature Extraction</a:t>
            </a:r>
            <a:endParaRPr lang="en-US" dirty="0"/>
          </a:p>
        </p:txBody>
      </p:sp>
      <p:sp>
        <p:nvSpPr>
          <p:cNvPr id="5" name="Subtitle 2"/>
          <p:cNvSpPr txBox="1">
            <a:spLocks/>
          </p:cNvSpPr>
          <p:nvPr/>
        </p:nvSpPr>
        <p:spPr>
          <a:xfrm>
            <a:off x="767289" y="1981187"/>
            <a:ext cx="7867818" cy="457200"/>
          </a:xfrm>
          <a:prstGeom prst="rect">
            <a:avLst/>
          </a:prstGeom>
          <a:ln w="12700">
            <a:solidFill>
              <a:schemeClr val="tx1"/>
            </a:solidFill>
          </a:ln>
        </p:spPr>
        <p:txBody>
          <a:bodyPr vert="horz" wrap="square" lIns="0" tIns="0" rIns="0" bIns="0" rtlCol="0" anchor="ctr">
            <a:noAutofit/>
          </a:bodyPr>
          <a:lstStyle/>
          <a:p>
            <a:pPr marL="0" marR="0" lvl="0" indent="0" algn="just" defTabSz="686047" rtl="0" eaLnBrk="1" fontAlgn="auto" latinLnBrk="0" hangingPunct="1">
              <a:lnSpc>
                <a:spcPct val="90000"/>
              </a:lnSpc>
              <a:spcBef>
                <a:spcPts val="0"/>
              </a:spcBef>
              <a:spcAft>
                <a:spcPts val="0"/>
              </a:spcAft>
              <a:buClrTx/>
              <a:buSzTx/>
              <a:buFont typeface="Courier New" panose="02070309020205020404" pitchFamily="49" charset="0"/>
              <a:buNone/>
              <a:tabLst/>
              <a:defRPr/>
            </a:pP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I was in a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state</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where my legislature was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87 percent</a:t>
            </a:r>
            <a:r>
              <a:rPr kumimoji="0" lang="en-US" sz="2500" b="0" i="0" u="none" strike="noStrike" kern="1200" cap="none" spc="0" normalizeH="0" baseline="0" noProof="0" dirty="0" smtClean="0">
                <a:ln>
                  <a:noFill/>
                </a:ln>
                <a:effectLst/>
                <a:uLnTx/>
                <a:uFillTx/>
                <a:latin typeface="Garamond" panose="02020404030301010803" pitchFamily="18" charset="0"/>
                <a:ea typeface="+mn-ea"/>
                <a:cs typeface="+mn-cs"/>
              </a:rPr>
              <a:t> </a:t>
            </a:r>
            <a:r>
              <a:rPr kumimoji="0" lang="en-US" sz="2500" b="0" i="0" u="sng" strike="noStrike" kern="1200" cap="none" spc="0" normalizeH="0" baseline="0" noProof="0" dirty="0" smtClean="0">
                <a:ln>
                  <a:noFill/>
                </a:ln>
                <a:effectLst/>
                <a:uLnTx/>
                <a:uFillTx/>
                <a:latin typeface="Garamond" panose="02020404030301010803" pitchFamily="18" charset="0"/>
                <a:ea typeface="+mn-ea"/>
                <a:cs typeface="+mn-cs"/>
              </a:rPr>
              <a:t>Democrat.</a:t>
            </a:r>
            <a:endParaRPr kumimoji="0" lang="en-US" sz="2500" b="0" i="0" u="sng" strike="noStrike" kern="1200" cap="none" spc="0" normalizeH="0" baseline="0" noProof="0" dirty="0">
              <a:ln>
                <a:noFill/>
              </a:ln>
              <a:effectLst/>
              <a:uLnTx/>
              <a:uFillTx/>
              <a:latin typeface="Garamond" panose="02020404030301010803" pitchFamily="18" charset="0"/>
              <a:ea typeface="+mn-ea"/>
              <a:cs typeface="+mn-cs"/>
            </a:endParaRPr>
          </a:p>
        </p:txBody>
      </p:sp>
      <p:sp>
        <p:nvSpPr>
          <p:cNvPr id="7" name="Subtitle 2"/>
          <p:cNvSpPr txBox="1">
            <a:spLocks/>
          </p:cNvSpPr>
          <p:nvPr/>
        </p:nvSpPr>
        <p:spPr>
          <a:xfrm>
            <a:off x="5613861" y="2809252"/>
            <a:ext cx="1487606" cy="747214"/>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Entity Type: </a:t>
            </a:r>
          </a:p>
          <a:p>
            <a:r>
              <a:rPr lang="en-US" sz="1800" dirty="0" smtClean="0">
                <a:solidFill>
                  <a:schemeClr val="tx1"/>
                </a:solidFill>
                <a:latin typeface="Garamond" pitchFamily="18" charset="0"/>
              </a:rPr>
              <a:t>Quantity</a:t>
            </a:r>
            <a:endParaRPr lang="en-US" sz="1800" dirty="0">
              <a:solidFill>
                <a:schemeClr val="tx1"/>
              </a:solidFill>
              <a:latin typeface="Garamond" pitchFamily="18" charset="0"/>
            </a:endParaRPr>
          </a:p>
        </p:txBody>
      </p:sp>
      <p:sp>
        <p:nvSpPr>
          <p:cNvPr id="8" name="Subtitle 2"/>
          <p:cNvSpPr txBox="1">
            <a:spLocks/>
          </p:cNvSpPr>
          <p:nvPr/>
        </p:nvSpPr>
        <p:spPr>
          <a:xfrm>
            <a:off x="1438462" y="2800171"/>
            <a:ext cx="1665027" cy="6721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Part-of-Speech: </a:t>
            </a:r>
          </a:p>
          <a:p>
            <a:r>
              <a:rPr lang="en-US" sz="1800" dirty="0" smtClean="0">
                <a:solidFill>
                  <a:schemeClr val="tx1"/>
                </a:solidFill>
                <a:latin typeface="Garamond" pitchFamily="18" charset="0"/>
              </a:rPr>
              <a:t>Noun</a:t>
            </a:r>
            <a:endParaRPr lang="en-US" sz="1800" dirty="0">
              <a:solidFill>
                <a:schemeClr val="tx1"/>
              </a:solidFill>
              <a:latin typeface="Garamond" pitchFamily="18" charset="0"/>
            </a:endParaRPr>
          </a:p>
        </p:txBody>
      </p:sp>
      <p:sp>
        <p:nvSpPr>
          <p:cNvPr id="9" name="Subtitle 2"/>
          <p:cNvSpPr txBox="1">
            <a:spLocks/>
          </p:cNvSpPr>
          <p:nvPr/>
        </p:nvSpPr>
        <p:spPr>
          <a:xfrm>
            <a:off x="6992285" y="2809249"/>
            <a:ext cx="1746913" cy="722652"/>
          </a:xfrm>
          <a:prstGeom prst="rect">
            <a:avLst/>
          </a:prstGeom>
          <a:ln>
            <a:noFill/>
          </a:ln>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00" dirty="0" smtClean="0">
                <a:solidFill>
                  <a:srgbClr val="EE8200"/>
                </a:solidFill>
                <a:latin typeface="Garamond" pitchFamily="18" charset="0"/>
              </a:rPr>
              <a:t>Concept: </a:t>
            </a:r>
          </a:p>
          <a:p>
            <a:r>
              <a:rPr lang="en-US" sz="1800" dirty="0" smtClean="0">
                <a:solidFill>
                  <a:schemeClr val="tx1"/>
                </a:solidFill>
                <a:latin typeface="Garamond" pitchFamily="18" charset="0"/>
              </a:rPr>
              <a:t>United States</a:t>
            </a:r>
            <a:endParaRPr lang="en-US" sz="1800" dirty="0">
              <a:solidFill>
                <a:schemeClr val="tx1"/>
              </a:solidFill>
              <a:latin typeface="Garamond" pitchFamily="18" charset="0"/>
            </a:endParaRPr>
          </a:p>
        </p:txBody>
      </p:sp>
      <p:sp>
        <p:nvSpPr>
          <p:cNvPr id="10" name="Subtitle 2"/>
          <p:cNvSpPr txBox="1">
            <a:spLocks/>
          </p:cNvSpPr>
          <p:nvPr/>
        </p:nvSpPr>
        <p:spPr>
          <a:xfrm>
            <a:off x="1107862" y="1230560"/>
            <a:ext cx="2216727" cy="457200"/>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Sentiment: </a:t>
            </a:r>
            <a:r>
              <a:rPr lang="en-US" sz="1800" dirty="0" smtClean="0">
                <a:solidFill>
                  <a:schemeClr val="tx1"/>
                </a:solidFill>
                <a:latin typeface="Garamond" pitchFamily="18" charset="0"/>
              </a:rPr>
              <a:t>0.032</a:t>
            </a:r>
            <a:endParaRPr lang="en-US" sz="1800" dirty="0">
              <a:solidFill>
                <a:schemeClr val="tx1"/>
              </a:solidFill>
              <a:latin typeface="Garamond" pitchFamily="18" charset="0"/>
            </a:endParaRPr>
          </a:p>
        </p:txBody>
      </p:sp>
      <p:cxnSp>
        <p:nvCxnSpPr>
          <p:cNvPr id="11" name="Elbow Connector 10"/>
          <p:cNvCxnSpPr>
            <a:stCxn id="5" idx="1"/>
            <a:endCxn id="10" idx="1"/>
          </p:cNvCxnSpPr>
          <p:nvPr/>
        </p:nvCxnSpPr>
        <p:spPr>
          <a:xfrm rot="10800000" flipH="1">
            <a:off x="767288" y="1459161"/>
            <a:ext cx="340573" cy="750627"/>
          </a:xfrm>
          <a:prstGeom prst="bentConnector3">
            <a:avLst>
              <a:gd name="adj1" fmla="val -6712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3643585" y="939774"/>
            <a:ext cx="4026090" cy="576618"/>
          </a:xfrm>
          <a:prstGeom prst="rect">
            <a:avLst/>
          </a:prstGeom>
          <a:ln>
            <a:noFill/>
          </a:ln>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800" dirty="0" smtClean="0">
                <a:solidFill>
                  <a:srgbClr val="EE8200"/>
                </a:solidFill>
                <a:latin typeface="Garamond" pitchFamily="18" charset="0"/>
              </a:rPr>
              <a:t>Word: </a:t>
            </a:r>
          </a:p>
          <a:p>
            <a:pPr algn="l"/>
            <a:r>
              <a:rPr lang="en-US" sz="1800" dirty="0" smtClean="0">
                <a:solidFill>
                  <a:schemeClr val="tx1"/>
                </a:solidFill>
                <a:latin typeface="Garamond" pitchFamily="18" charset="0"/>
              </a:rPr>
              <a:t>state, legislature, 87, percent, democrat</a:t>
            </a:r>
            <a:endParaRPr lang="en-US" sz="1800" dirty="0">
              <a:solidFill>
                <a:schemeClr val="tx1"/>
              </a:solidFill>
              <a:latin typeface="Garamond" pitchFamily="18" charset="0"/>
            </a:endParaRPr>
          </a:p>
        </p:txBody>
      </p:sp>
      <p:cxnSp>
        <p:nvCxnSpPr>
          <p:cNvPr id="13" name="Straight Arrow Connector 12"/>
          <p:cNvCxnSpPr/>
          <p:nvPr/>
        </p:nvCxnSpPr>
        <p:spPr>
          <a:xfrm>
            <a:off x="6391730" y="235201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02096" y="2356539"/>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4399" y="2356540"/>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632719" y="1552024"/>
            <a:ext cx="4745" cy="42916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2573" y="3757754"/>
            <a:ext cx="7317102" cy="1323439"/>
          </a:xfrm>
          <a:prstGeom prst="rect">
            <a:avLst/>
          </a:prstGeom>
        </p:spPr>
        <p:txBody>
          <a:bodyPr wrap="square">
            <a:spAutoFit/>
          </a:bodyPr>
          <a:lstStyle/>
          <a:p>
            <a:r>
              <a:rPr lang="en-US" sz="2000" dirty="0">
                <a:latin typeface="Garamond" panose="02020404030301010803" pitchFamily="18" charset="0"/>
              </a:rPr>
              <a:t>Sentiment: [-1.0 to 1.0]</a:t>
            </a:r>
          </a:p>
          <a:p>
            <a:r>
              <a:rPr lang="en-US" sz="2000" dirty="0" smtClean="0">
                <a:latin typeface="Garamond" panose="02020404030301010803" pitchFamily="18" charset="0"/>
              </a:rPr>
              <a:t>Word: </a:t>
            </a:r>
            <a:r>
              <a:rPr lang="en-US" sz="2000" dirty="0" err="1">
                <a:latin typeface="Garamond" panose="02020404030301010803" pitchFamily="18" charset="0"/>
              </a:rPr>
              <a:t>tf-idf</a:t>
            </a:r>
            <a:r>
              <a:rPr lang="en-US" sz="2000" dirty="0">
                <a:latin typeface="Garamond" panose="02020404030301010803" pitchFamily="18" charset="0"/>
              </a:rPr>
              <a:t> scores of 6130 words (excluding rare words)</a:t>
            </a:r>
          </a:p>
          <a:p>
            <a:r>
              <a:rPr lang="en-US" sz="2000" dirty="0">
                <a:latin typeface="Garamond" panose="02020404030301010803" pitchFamily="18" charset="0"/>
              </a:rPr>
              <a:t>POS Tag: 43 tags</a:t>
            </a:r>
          </a:p>
          <a:p>
            <a:r>
              <a:rPr lang="en-US" sz="2000" dirty="0">
                <a:latin typeface="Garamond" panose="02020404030301010803" pitchFamily="18" charset="0"/>
              </a:rPr>
              <a:t>Entity Type: 26 </a:t>
            </a:r>
            <a:r>
              <a:rPr lang="en-US" sz="2000" dirty="0" smtClean="0">
                <a:latin typeface="Garamond" panose="02020404030301010803" pitchFamily="18" charset="0"/>
              </a:rPr>
              <a:t>types</a:t>
            </a:r>
            <a:endParaRPr lang="en-US" sz="2000" dirty="0">
              <a:latin typeface="Garamond" panose="02020404030301010803" pitchFamily="18" charset="0"/>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30</a:t>
            </a:fld>
            <a:endParaRPr lang="en-US"/>
          </a:p>
        </p:txBody>
      </p:sp>
    </p:spTree>
    <p:extLst>
      <p:ext uri="{BB962C8B-B14F-4D97-AF65-F5344CB8AC3E}">
        <p14:creationId xmlns:p14="http://schemas.microsoft.com/office/powerpoint/2010/main" val="1180395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Feature Importance</a:t>
            </a:r>
            <a:endParaRPr lang="en-US" sz="4000" dirty="0"/>
          </a:p>
        </p:txBody>
      </p:sp>
      <p:sp>
        <p:nvSpPr>
          <p:cNvPr id="4" name="Rectangle 3"/>
          <p:cNvSpPr/>
          <p:nvPr/>
        </p:nvSpPr>
        <p:spPr>
          <a:xfrm>
            <a:off x="440573" y="805819"/>
            <a:ext cx="8084301" cy="1200329"/>
          </a:xfrm>
          <a:prstGeom prst="rect">
            <a:avLst/>
          </a:prstGeom>
        </p:spPr>
        <p:txBody>
          <a:bodyPr wrap="square">
            <a:spAutoFit/>
          </a:bodyPr>
          <a:lstStyle/>
          <a:p>
            <a:pPr marL="342900" indent="-342900" fontAlgn="base">
              <a:buFont typeface="Courier New" panose="02070309020205020404" pitchFamily="49" charset="0"/>
              <a:buChar char="o"/>
            </a:pPr>
            <a:r>
              <a:rPr lang="en-US" sz="2400" dirty="0" smtClean="0">
                <a:latin typeface="Garamond" panose="02020404030301010803" pitchFamily="18" charset="0"/>
              </a:rPr>
              <a:t>6201 features in total</a:t>
            </a:r>
            <a:endParaRPr lang="en-US" sz="2400" dirty="0">
              <a:latin typeface="Garamond" panose="02020404030301010803" pitchFamily="18" charset="0"/>
            </a:endParaRPr>
          </a:p>
          <a:p>
            <a:pPr marL="342900" indent="-342900" fontAlgn="base">
              <a:buFont typeface="Courier New" panose="02070309020205020404" pitchFamily="49" charset="0"/>
              <a:buChar char="o"/>
            </a:pPr>
            <a:r>
              <a:rPr lang="en-US" sz="2400" dirty="0">
                <a:latin typeface="Garamond" panose="02020404030301010803" pitchFamily="18" charset="0"/>
              </a:rPr>
              <a:t>Used a Random Forest Classifier to </a:t>
            </a:r>
            <a:r>
              <a:rPr lang="en-US" sz="2400" dirty="0" smtClean="0">
                <a:latin typeface="Garamond" panose="02020404030301010803" pitchFamily="18" charset="0"/>
              </a:rPr>
              <a:t>calculate the  </a:t>
            </a:r>
            <a:r>
              <a:rPr lang="en-US" sz="2400" dirty="0">
                <a:latin typeface="Garamond" panose="02020404030301010803" pitchFamily="18" charset="0"/>
              </a:rPr>
              <a:t>importance of each </a:t>
            </a:r>
            <a:r>
              <a:rPr lang="en-US" sz="2400" dirty="0" smtClean="0">
                <a:latin typeface="Garamond" panose="02020404030301010803" pitchFamily="18" charset="0"/>
              </a:rPr>
              <a:t>feature.</a:t>
            </a:r>
            <a:endParaRPr lang="en-US" sz="2400" dirty="0">
              <a:latin typeface="Garamond" panose="02020404030301010803" pitchFamily="18" charset="0"/>
            </a:endParaRPr>
          </a:p>
        </p:txBody>
      </p:sp>
      <p:sp>
        <p:nvSpPr>
          <p:cNvPr id="3" name="Slide Number Placeholder 2"/>
          <p:cNvSpPr>
            <a:spLocks noGrp="1"/>
          </p:cNvSpPr>
          <p:nvPr>
            <p:ph type="sldNum" sz="quarter" idx="11"/>
          </p:nvPr>
        </p:nvSpPr>
        <p:spPr/>
        <p:txBody>
          <a:bodyPr/>
          <a:lstStyle/>
          <a:p>
            <a:fld id="{30DB7900-D72E-4025-AF90-97BD6DF59E7D}" type="slidenum">
              <a:rPr lang="en-US" smtClean="0"/>
              <a:pPr/>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2006148"/>
            <a:ext cx="3867152" cy="290049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039655981"/>
              </p:ext>
            </p:extLst>
          </p:nvPr>
        </p:nvGraphicFramePr>
        <p:xfrm>
          <a:off x="4171950" y="1753186"/>
          <a:ext cx="4886324" cy="2848030"/>
        </p:xfrm>
        <a:graphic>
          <a:graphicData uri="http://schemas.openxmlformats.org/drawingml/2006/table">
            <a:tbl>
              <a:tblPr/>
              <a:tblGrid>
                <a:gridCol w="1114425"/>
                <a:gridCol w="3771899"/>
              </a:tblGrid>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Word</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percent</a:t>
                      </a:r>
                      <a:r>
                        <a:rPr lang="en-US" sz="1800" b="0" i="0" u="none" strike="noStrike" dirty="0" smtClean="0">
                          <a:solidFill>
                            <a:srgbClr val="000000"/>
                          </a:solidFill>
                          <a:effectLst/>
                          <a:latin typeface="Garamond" panose="02020404030301010803" pitchFamily="18" charset="0"/>
                        </a:rPr>
                        <a:t>; people</a:t>
                      </a:r>
                      <a:r>
                        <a:rPr lang="en-US" sz="1800" b="0" i="0" u="none" strike="noStrike" dirty="0">
                          <a:solidFill>
                            <a:srgbClr val="000000"/>
                          </a:solidFill>
                          <a:effectLst/>
                          <a:latin typeface="Garamond" panose="02020404030301010803" pitchFamily="18" charset="0"/>
                        </a:rPr>
                        <a:t>; jobs</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POS Tag</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noun; cardinal number; past tense; preposition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Entity</a:t>
                      </a:r>
                      <a:r>
                        <a:rPr lang="en-US" sz="1800" b="0" i="0" u="none" strike="noStrike" baseline="0" dirty="0" smtClean="0">
                          <a:solidFill>
                            <a:srgbClr val="000000"/>
                          </a:solidFill>
                          <a:effectLst/>
                          <a:latin typeface="Garamond" panose="02020404030301010803" pitchFamily="18" charset="0"/>
                        </a:rPr>
                        <a:t> Type</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Quantity; Country; FieldTerminology; Person</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b="0" i="0" u="none" strike="noStrike" dirty="0" smtClean="0">
                          <a:solidFill>
                            <a:srgbClr val="000000"/>
                          </a:solidFill>
                          <a:effectLst/>
                          <a:latin typeface="Garamond" panose="02020404030301010803" pitchFamily="18" charset="0"/>
                        </a:rPr>
                        <a:t>Concept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800" b="0" i="0" u="none" strike="noStrike" dirty="0">
                          <a:solidFill>
                            <a:srgbClr val="000000"/>
                          </a:solidFill>
                          <a:effectLst/>
                          <a:latin typeface="Garamond" panose="02020404030301010803" pitchFamily="18" charset="0"/>
                        </a:rPr>
                        <a:t>United States Senate; Barack Obama</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r h="419843">
                <a:tc>
                  <a:txBody>
                    <a:bodyPr/>
                    <a:lstStyle/>
                    <a:p>
                      <a:pPr rtl="0" fontAlgn="t">
                        <a:spcBef>
                          <a:spcPts val="0"/>
                        </a:spcBef>
                        <a:spcAft>
                          <a:spcPts val="0"/>
                        </a:spcAft>
                      </a:pPr>
                      <a:r>
                        <a:rPr lang="en-US" sz="1800" dirty="0" smtClean="0">
                          <a:effectLst/>
                          <a:latin typeface="Garamond" panose="02020404030301010803" pitchFamily="18" charset="0"/>
                        </a:rPr>
                        <a:t>Sentiment</a:t>
                      </a: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c>
                  <a:txBody>
                    <a:bodyPr/>
                    <a:lstStyle/>
                    <a:p>
                      <a:pPr rtl="0" fontAlgn="t">
                        <a:spcBef>
                          <a:spcPts val="0"/>
                        </a:spcBef>
                        <a:spcAft>
                          <a:spcPts val="0"/>
                        </a:spcAft>
                      </a:pPr>
                      <a:endParaRPr lang="en-US" sz="1800" dirty="0">
                        <a:effectLst/>
                        <a:latin typeface="Garamond" panose="02020404030301010803" pitchFamily="18" charset="0"/>
                      </a:endParaRPr>
                    </a:p>
                  </a:txBody>
                  <a:tcPr marL="92779" marR="92779" marT="92779" marB="92779">
                    <a:lnL w="19050" cap="flat" cmpd="sng" algn="ctr">
                      <a:solidFill>
                        <a:srgbClr val="9E9E9E"/>
                      </a:solidFill>
                      <a:prstDash val="solid"/>
                      <a:round/>
                      <a:headEnd type="none" w="med" len="med"/>
                      <a:tailEnd type="none" w="med" len="med"/>
                    </a:lnL>
                    <a:lnR w="19050" cap="flat" cmpd="sng" algn="ctr">
                      <a:solidFill>
                        <a:srgbClr val="9E9E9E"/>
                      </a:solidFill>
                      <a:prstDash val="solid"/>
                      <a:round/>
                      <a:headEnd type="none" w="med" len="med"/>
                      <a:tailEnd type="none" w="med" len="med"/>
                    </a:lnR>
                    <a:lnT w="19050" cap="flat" cmpd="sng" algn="ctr">
                      <a:solidFill>
                        <a:srgbClr val="9E9E9E"/>
                      </a:solidFill>
                      <a:prstDash val="solid"/>
                      <a:round/>
                      <a:headEnd type="none" w="med" len="med"/>
                      <a:tailEnd type="none" w="med" len="med"/>
                    </a:lnT>
                    <a:lnB w="19050" cap="flat" cmpd="sng" algn="ctr">
                      <a:solidFill>
                        <a:srgbClr val="9E9E9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892318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Classification</a:t>
            </a:r>
            <a:endParaRPr lang="en-US" sz="4000" dirty="0"/>
          </a:p>
        </p:txBody>
      </p:sp>
      <p:sp>
        <p:nvSpPr>
          <p:cNvPr id="3" name="Text Placeholder 2"/>
          <p:cNvSpPr>
            <a:spLocks noGrp="1"/>
          </p:cNvSpPr>
          <p:nvPr>
            <p:ph type="body" sz="quarter" idx="10"/>
          </p:nvPr>
        </p:nvSpPr>
        <p:spPr>
          <a:xfrm>
            <a:off x="389436" y="971551"/>
            <a:ext cx="8363938" cy="1809726"/>
          </a:xfrm>
          <a:ln>
            <a:noFill/>
          </a:ln>
        </p:spPr>
        <p:txBody>
          <a:bodyPr/>
          <a:lstStyle/>
          <a:p>
            <a:pPr fontAlgn="base"/>
            <a:r>
              <a:rPr lang="en-US" sz="2400" dirty="0">
                <a:solidFill>
                  <a:srgbClr val="000000"/>
                </a:solidFill>
              </a:rPr>
              <a:t>4-fold cross </a:t>
            </a:r>
            <a:r>
              <a:rPr lang="en-US" sz="2400" dirty="0" smtClean="0">
                <a:solidFill>
                  <a:srgbClr val="000000"/>
                </a:solidFill>
              </a:rPr>
              <a:t>validation</a:t>
            </a:r>
            <a:endParaRPr lang="en-US" sz="2400" dirty="0">
              <a:solidFill>
                <a:srgbClr val="000000"/>
              </a:solidFill>
            </a:endParaRPr>
          </a:p>
          <a:p>
            <a:pPr fontAlgn="base"/>
            <a:r>
              <a:rPr lang="en-US" sz="2400" dirty="0" smtClean="0">
                <a:solidFill>
                  <a:srgbClr val="000000"/>
                </a:solidFill>
              </a:rPr>
              <a:t>Methods: Naive Bayes (NBC), </a:t>
            </a:r>
            <a:r>
              <a:rPr lang="en-US" sz="2400" dirty="0">
                <a:solidFill>
                  <a:srgbClr val="000000"/>
                </a:solidFill>
              </a:rPr>
              <a:t>Random </a:t>
            </a:r>
            <a:r>
              <a:rPr lang="en-US" sz="2400" dirty="0" smtClean="0">
                <a:solidFill>
                  <a:srgbClr val="000000"/>
                </a:solidFill>
              </a:rPr>
              <a:t>Forest (RFC), </a:t>
            </a:r>
            <a:r>
              <a:rPr lang="en-US" sz="2400" dirty="0">
                <a:solidFill>
                  <a:srgbClr val="000000"/>
                </a:solidFill>
              </a:rPr>
              <a:t>Support Vector </a:t>
            </a:r>
            <a:r>
              <a:rPr lang="en-US" sz="2400" dirty="0" smtClean="0">
                <a:solidFill>
                  <a:srgbClr val="000000"/>
                </a:solidFill>
              </a:rPr>
              <a:t>Machine (SVM)</a:t>
            </a:r>
            <a:endParaRPr lang="en-US" sz="2400" dirty="0">
              <a:solidFill>
                <a:srgbClr val="000000"/>
              </a:solidFill>
            </a:endParaRPr>
          </a:p>
          <a:p>
            <a:pPr fontAlgn="base"/>
            <a:r>
              <a:rPr lang="en-US" sz="2400" dirty="0" smtClean="0">
                <a:solidFill>
                  <a:srgbClr val="000000"/>
                </a:solidFill>
              </a:rPr>
              <a:t>In general, SVM</a:t>
            </a:r>
            <a:r>
              <a:rPr lang="en-US" sz="2400" dirty="0">
                <a:solidFill>
                  <a:srgbClr val="000000"/>
                </a:solidFill>
              </a:rPr>
              <a:t>, using Word + </a:t>
            </a:r>
            <a:r>
              <a:rPr lang="en-US" sz="2400" dirty="0" smtClean="0">
                <a:solidFill>
                  <a:srgbClr val="000000"/>
                </a:solidFill>
              </a:rPr>
              <a:t>POS, performed </a:t>
            </a:r>
            <a:r>
              <a:rPr lang="en-US" sz="2400" dirty="0">
                <a:solidFill>
                  <a:srgbClr val="000000"/>
                </a:solidFill>
              </a:rPr>
              <a:t>better than </a:t>
            </a:r>
            <a:r>
              <a:rPr lang="en-US" sz="2400" dirty="0" smtClean="0">
                <a:solidFill>
                  <a:srgbClr val="000000"/>
                </a:solidFill>
              </a:rPr>
              <a:t>other combinations.</a:t>
            </a: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Slide Number Placeholder 5"/>
          <p:cNvSpPr>
            <a:spLocks noGrp="1"/>
          </p:cNvSpPr>
          <p:nvPr>
            <p:ph type="sldNum" sz="quarter" idx="11"/>
          </p:nvPr>
        </p:nvSpPr>
        <p:spPr/>
        <p:txBody>
          <a:bodyPr/>
          <a:lstStyle/>
          <a:p>
            <a:fld id="{30DB7900-D72E-4025-AF90-97BD6DF59E7D}" type="slidenum">
              <a:rPr lang="en-US" smtClean="0"/>
              <a:pPr/>
              <a:t>32</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944620501"/>
              </p:ext>
            </p:extLst>
          </p:nvPr>
        </p:nvGraphicFramePr>
        <p:xfrm>
          <a:off x="990599" y="2724149"/>
          <a:ext cx="7496176" cy="2278384"/>
        </p:xfrm>
        <a:graphic>
          <a:graphicData uri="http://schemas.openxmlformats.org/drawingml/2006/table">
            <a:tbl>
              <a:tblPr/>
              <a:tblGrid>
                <a:gridCol w="1874044"/>
                <a:gridCol w="1874044"/>
                <a:gridCol w="1874044"/>
                <a:gridCol w="1874044"/>
              </a:tblGrid>
              <a:tr h="512853">
                <a:tc>
                  <a:txBody>
                    <a:bodyPr/>
                    <a:lstStyle/>
                    <a:p>
                      <a:pPr fontAlgn="t"/>
                      <a:r>
                        <a:rPr lang="en-US" sz="2800" dirty="0">
                          <a:solidFill>
                            <a:schemeClr val="tx1"/>
                          </a:solidFill>
                          <a:effectLst/>
                          <a:latin typeface="Garamond" panose="02020404030301010803" pitchFamily="18" charset="0"/>
                        </a:rPr>
                        <a:t> </a:t>
                      </a: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1" i="0" u="none" strike="noStrike" dirty="0">
                          <a:solidFill>
                            <a:schemeClr val="tx1"/>
                          </a:solidFill>
                          <a:effectLst/>
                          <a:latin typeface="Garamond" panose="02020404030301010803" pitchFamily="18" charset="0"/>
                        </a:rPr>
                        <a:t>Precision</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1" i="0" u="none" strike="noStrike" dirty="0">
                          <a:solidFill>
                            <a:schemeClr val="tx1"/>
                          </a:solidFill>
                          <a:effectLst/>
                          <a:latin typeface="Garamond" panose="02020404030301010803" pitchFamily="18" charset="0"/>
                        </a:rPr>
                        <a:t>Recall</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1" i="0" u="none" strike="noStrike" dirty="0">
                          <a:solidFill>
                            <a:schemeClr val="tx1"/>
                          </a:solidFill>
                          <a:effectLst/>
                          <a:latin typeface="Garamond" panose="02020404030301010803" pitchFamily="18" charset="0"/>
                        </a:rPr>
                        <a:t>F-measure</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2853">
                <a:tc>
                  <a:txBody>
                    <a:bodyPr/>
                    <a:lstStyle/>
                    <a:p>
                      <a:pPr rtl="0" fontAlgn="t">
                        <a:spcBef>
                          <a:spcPts val="0"/>
                        </a:spcBef>
                        <a:spcAft>
                          <a:spcPts val="0"/>
                        </a:spcAft>
                      </a:pPr>
                      <a:r>
                        <a:rPr lang="en-US" sz="2800" b="1" i="0" u="none" strike="noStrike">
                          <a:solidFill>
                            <a:schemeClr val="tx1"/>
                          </a:solidFill>
                          <a:effectLst/>
                          <a:latin typeface="Garamond" panose="02020404030301010803" pitchFamily="18" charset="0"/>
                        </a:rPr>
                        <a:t>NFS</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0.90</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0.96</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0.93</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2853">
                <a:tc>
                  <a:txBody>
                    <a:bodyPr/>
                    <a:lstStyle/>
                    <a:p>
                      <a:pPr rtl="0" fontAlgn="t">
                        <a:spcBef>
                          <a:spcPts val="0"/>
                        </a:spcBef>
                        <a:spcAft>
                          <a:spcPts val="0"/>
                        </a:spcAft>
                      </a:pPr>
                      <a:r>
                        <a:rPr lang="en-US" sz="2800" b="1" i="0" u="none" strike="noStrike">
                          <a:solidFill>
                            <a:schemeClr val="tx1"/>
                          </a:solidFill>
                          <a:effectLst/>
                          <a:latin typeface="Garamond" panose="02020404030301010803" pitchFamily="18" charset="0"/>
                        </a:rPr>
                        <a:t>UFS</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0.65</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0.26</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a:solidFill>
                            <a:schemeClr val="tx1"/>
                          </a:solidFill>
                          <a:effectLst/>
                          <a:latin typeface="Garamond" panose="02020404030301010803" pitchFamily="18" charset="0"/>
                        </a:rPr>
                        <a:t>0.37</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2853">
                <a:tc>
                  <a:txBody>
                    <a:bodyPr/>
                    <a:lstStyle/>
                    <a:p>
                      <a:pPr rtl="0" fontAlgn="t">
                        <a:spcBef>
                          <a:spcPts val="0"/>
                        </a:spcBef>
                        <a:spcAft>
                          <a:spcPts val="0"/>
                        </a:spcAft>
                      </a:pPr>
                      <a:r>
                        <a:rPr lang="en-US" sz="2800" b="1" i="0" u="none" strike="noStrike">
                          <a:solidFill>
                            <a:schemeClr val="tx1"/>
                          </a:solidFill>
                          <a:effectLst/>
                          <a:latin typeface="Garamond" panose="02020404030301010803" pitchFamily="18" charset="0"/>
                        </a:rPr>
                        <a:t>CFS</a:t>
                      </a:r>
                      <a:endParaRPr lang="en-US" sz="280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0.79</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0.74</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800" b="0" i="0" u="none" strike="noStrike" dirty="0">
                          <a:solidFill>
                            <a:schemeClr val="tx1"/>
                          </a:solidFill>
                          <a:effectLst/>
                          <a:latin typeface="Garamond" panose="02020404030301010803" pitchFamily="18" charset="0"/>
                        </a:rPr>
                        <a:t>0.77</a:t>
                      </a:r>
                      <a:endParaRPr lang="en-US" sz="2800" dirty="0">
                        <a:solidFill>
                          <a:schemeClr val="tx1"/>
                        </a:solidFill>
                        <a:effectLst/>
                        <a:latin typeface="Garamond" panose="02020404030301010803" pitchFamily="18" charset="0"/>
                      </a:endParaRPr>
                    </a:p>
                  </a:txBody>
                  <a:tcPr marL="95250" marR="95250" marT="71438" marB="714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5014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Evaluation: Ranking</a:t>
            </a:r>
            <a:endParaRPr lang="en-US" sz="4000" dirty="0"/>
          </a:p>
        </p:txBody>
      </p:sp>
      <p:sp>
        <p:nvSpPr>
          <p:cNvPr id="3" name="Text Placeholder 2"/>
          <p:cNvSpPr>
            <a:spLocks noGrp="1"/>
          </p:cNvSpPr>
          <p:nvPr>
            <p:ph type="body" sz="quarter" idx="10"/>
          </p:nvPr>
        </p:nvSpPr>
        <p:spPr>
          <a:xfrm>
            <a:off x="389436" y="1085851"/>
            <a:ext cx="4163514" cy="3471720"/>
          </a:xfrm>
          <a:ln>
            <a:noFill/>
          </a:ln>
        </p:spPr>
        <p:txBody>
          <a:bodyPr/>
          <a:lstStyle/>
          <a:p>
            <a:pPr fontAlgn="base"/>
            <a:r>
              <a:rPr lang="en-US" sz="2400" dirty="0" smtClean="0">
                <a:solidFill>
                  <a:srgbClr val="000000"/>
                </a:solidFill>
              </a:rPr>
              <a:t>NBC, RFC, SVM all allow ranking.</a:t>
            </a:r>
          </a:p>
          <a:p>
            <a:pPr fontAlgn="base"/>
            <a:r>
              <a:rPr lang="en-US" sz="2400" dirty="0" smtClean="0">
                <a:solidFill>
                  <a:srgbClr val="000000"/>
                </a:solidFill>
              </a:rPr>
              <a:t>Accuracy </a:t>
            </a:r>
            <a:r>
              <a:rPr lang="en-US" sz="2400" dirty="0">
                <a:solidFill>
                  <a:srgbClr val="000000"/>
                </a:solidFill>
              </a:rPr>
              <a:t>of top-K </a:t>
            </a:r>
            <a:r>
              <a:rPr lang="en-US" sz="2400" dirty="0" smtClean="0">
                <a:solidFill>
                  <a:srgbClr val="000000"/>
                </a:solidFill>
              </a:rPr>
              <a:t>sentences ranked by </a:t>
            </a:r>
            <a:r>
              <a:rPr lang="en-US" sz="2400" dirty="0" err="1" smtClean="0">
                <a:solidFill>
                  <a:srgbClr val="000000"/>
                </a:solidFill>
              </a:rPr>
              <a:t>ClaimBuster</a:t>
            </a:r>
            <a:r>
              <a:rPr lang="en-US" sz="2400" dirty="0" smtClean="0">
                <a:solidFill>
                  <a:srgbClr val="000000"/>
                </a:solidFill>
              </a:rPr>
              <a:t>, using the admitted sentences from top-coders as ground truth. </a:t>
            </a:r>
            <a:endParaRPr lang="en-US" sz="2400" dirty="0">
              <a:solidFill>
                <a:srgbClr val="000000"/>
              </a:solidFill>
            </a:endParaRPr>
          </a:p>
          <a:p>
            <a:pPr fontAlgn="base"/>
            <a:r>
              <a:rPr lang="en-US" sz="2400" dirty="0" err="1" smtClean="0">
                <a:solidFill>
                  <a:srgbClr val="000000"/>
                </a:solidFill>
              </a:rPr>
              <a:t>ClaimBuster</a:t>
            </a:r>
            <a:r>
              <a:rPr lang="en-US" sz="2400" dirty="0" smtClean="0">
                <a:solidFill>
                  <a:srgbClr val="000000"/>
                </a:solidFill>
              </a:rPr>
              <a:t> </a:t>
            </a:r>
            <a:r>
              <a:rPr lang="en-US" sz="2400" dirty="0">
                <a:solidFill>
                  <a:srgbClr val="000000"/>
                </a:solidFill>
              </a:rPr>
              <a:t>has a strong agreement with </a:t>
            </a:r>
            <a:r>
              <a:rPr lang="en-US" sz="2400" dirty="0" smtClean="0">
                <a:solidFill>
                  <a:srgbClr val="000000"/>
                </a:solidFill>
              </a:rPr>
              <a:t>top-quality </a:t>
            </a:r>
            <a:r>
              <a:rPr lang="en-US" sz="2400" dirty="0">
                <a:solidFill>
                  <a:srgbClr val="000000"/>
                </a:solidFill>
              </a:rPr>
              <a:t>human coders on the check-worthiness of </a:t>
            </a:r>
            <a:r>
              <a:rPr lang="en-US" sz="2400" dirty="0" smtClean="0">
                <a:solidFill>
                  <a:srgbClr val="000000"/>
                </a:solidFill>
              </a:rPr>
              <a:t>sentences.</a:t>
            </a:r>
            <a:endParaRPr lang="en-US" sz="2400" dirty="0">
              <a:solidFill>
                <a:srgbClr val="000000"/>
              </a:solidFill>
            </a:endParaRP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1"/>
          <p:cNvSpPr>
            <a:spLocks noChangeArrowheads="1"/>
          </p:cNvSpPr>
          <p:nvPr/>
        </p:nvSpPr>
        <p:spPr bwMode="auto">
          <a:xfrm>
            <a:off x="2817813" y="1061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33</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76275257"/>
              </p:ext>
            </p:extLst>
          </p:nvPr>
        </p:nvGraphicFramePr>
        <p:xfrm>
          <a:off x="4800600" y="1389460"/>
          <a:ext cx="3666067" cy="2829442"/>
        </p:xfrm>
        <a:graphic>
          <a:graphicData uri="http://schemas.openxmlformats.org/drawingml/2006/table">
            <a:tbl>
              <a:tblPr/>
              <a:tblGrid>
                <a:gridCol w="543487"/>
                <a:gridCol w="1561290"/>
                <a:gridCol w="1561290"/>
              </a:tblGrid>
              <a:tr h="259427">
                <a:tc>
                  <a:txBody>
                    <a:bodyPr/>
                    <a:lstStyle/>
                    <a:p>
                      <a:pPr rtl="0" fontAlgn="t">
                        <a:spcBef>
                          <a:spcPts val="0"/>
                        </a:spcBef>
                        <a:spcAft>
                          <a:spcPts val="0"/>
                        </a:spcAft>
                      </a:pPr>
                      <a:r>
                        <a:rPr lang="en-US" sz="2000" b="1" i="0" u="none" strike="noStrike" dirty="0">
                          <a:solidFill>
                            <a:srgbClr val="000000"/>
                          </a:solidFill>
                          <a:effectLst/>
                          <a:latin typeface="Garamond" panose="02020404030301010803" pitchFamily="18" charset="0"/>
                        </a:rPr>
                        <a:t>K</a:t>
                      </a:r>
                      <a:endParaRPr lang="en-US" sz="2000" b="1"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P@K</a:t>
                      </a:r>
                      <a:endParaRPr lang="en-US" sz="2000" b="1"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NDCG@K</a:t>
                      </a:r>
                      <a:endParaRPr lang="en-US" sz="2000" b="1"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427">
                <a:tc>
                  <a:txBody>
                    <a:bodyPr/>
                    <a:lstStyle/>
                    <a:p>
                      <a:pPr rtl="0" fontAlgn="t">
                        <a:spcBef>
                          <a:spcPts val="0"/>
                        </a:spcBef>
                        <a:spcAft>
                          <a:spcPts val="0"/>
                        </a:spcAft>
                      </a:pPr>
                      <a:r>
                        <a:rPr lang="en-US" sz="2000" b="0" i="0" u="none" strike="noStrike">
                          <a:solidFill>
                            <a:srgbClr val="000000"/>
                          </a:solidFill>
                          <a:effectLst/>
                          <a:latin typeface="Garamond" panose="02020404030301010803" pitchFamily="18" charset="0"/>
                        </a:rPr>
                        <a:t>25</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1</a:t>
                      </a:r>
                      <a:endParaRPr lang="en-US" sz="2000"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1</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427">
                <a:tc>
                  <a:txBody>
                    <a:bodyPr/>
                    <a:lstStyle/>
                    <a:p>
                      <a:pPr rtl="0" fontAlgn="t">
                        <a:spcBef>
                          <a:spcPts val="0"/>
                        </a:spcBef>
                        <a:spcAft>
                          <a:spcPts val="0"/>
                        </a:spcAft>
                      </a:pPr>
                      <a:r>
                        <a:rPr lang="en-US" sz="2000" b="0" i="0" u="none" strike="noStrike">
                          <a:solidFill>
                            <a:srgbClr val="000000"/>
                          </a:solidFill>
                          <a:effectLst/>
                          <a:latin typeface="Garamond" panose="02020404030301010803" pitchFamily="18" charset="0"/>
                        </a:rPr>
                        <a:t>50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1</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1</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427">
                <a:tc>
                  <a:txBody>
                    <a:bodyPr/>
                    <a:lstStyle/>
                    <a:p>
                      <a:pPr rtl="0" fontAlgn="t">
                        <a:spcBef>
                          <a:spcPts val="0"/>
                        </a:spcBef>
                        <a:spcAft>
                          <a:spcPts val="0"/>
                        </a:spcAft>
                      </a:pPr>
                      <a:r>
                        <a:rPr lang="en-US" sz="2000" b="0" i="0" u="none" strike="noStrike">
                          <a:solidFill>
                            <a:srgbClr val="000000"/>
                          </a:solidFill>
                          <a:effectLst/>
                          <a:latin typeface="Garamond" panose="02020404030301010803" pitchFamily="18" charset="0"/>
                        </a:rPr>
                        <a:t>100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0.960</a:t>
                      </a:r>
                      <a:endParaRPr lang="en-US" sz="2000"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0.970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427">
                <a:tc>
                  <a:txBody>
                    <a:bodyPr/>
                    <a:lstStyle/>
                    <a:p>
                      <a:pPr rtl="0" fontAlgn="t">
                        <a:spcBef>
                          <a:spcPts val="0"/>
                        </a:spcBef>
                        <a:spcAft>
                          <a:spcPts val="0"/>
                        </a:spcAft>
                      </a:pPr>
                      <a:r>
                        <a:rPr lang="en-US" sz="2000" b="0" i="0" u="none" strike="noStrike">
                          <a:solidFill>
                            <a:srgbClr val="000000"/>
                          </a:solidFill>
                          <a:effectLst/>
                          <a:latin typeface="Garamond" panose="02020404030301010803" pitchFamily="18" charset="0"/>
                        </a:rPr>
                        <a:t>200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0.940</a:t>
                      </a:r>
                      <a:endParaRPr lang="en-US" sz="2000"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0.951</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427">
                <a:tc>
                  <a:txBody>
                    <a:bodyPr/>
                    <a:lstStyle/>
                    <a:p>
                      <a:pPr rtl="0" fontAlgn="t">
                        <a:spcBef>
                          <a:spcPts val="0"/>
                        </a:spcBef>
                        <a:spcAft>
                          <a:spcPts val="0"/>
                        </a:spcAft>
                      </a:pPr>
                      <a:r>
                        <a:rPr lang="en-US" sz="2000" b="0" i="0" u="none" strike="noStrike">
                          <a:solidFill>
                            <a:srgbClr val="000000"/>
                          </a:solidFill>
                          <a:effectLst/>
                          <a:latin typeface="Garamond" panose="02020404030301010803" pitchFamily="18" charset="0"/>
                        </a:rPr>
                        <a:t>300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0.853</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0.881</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9427">
                <a:tc>
                  <a:txBody>
                    <a:bodyPr/>
                    <a:lstStyle/>
                    <a:p>
                      <a:pPr rtl="0" fontAlgn="t">
                        <a:spcBef>
                          <a:spcPts val="0"/>
                        </a:spcBef>
                        <a:spcAft>
                          <a:spcPts val="0"/>
                        </a:spcAft>
                      </a:pPr>
                      <a:r>
                        <a:rPr lang="en-US" sz="2000" b="0" i="0" u="none" strike="noStrike">
                          <a:solidFill>
                            <a:srgbClr val="000000"/>
                          </a:solidFill>
                          <a:effectLst/>
                          <a:latin typeface="Garamond" panose="02020404030301010803" pitchFamily="18" charset="0"/>
                        </a:rPr>
                        <a:t>500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a:solidFill>
                            <a:srgbClr val="000000"/>
                          </a:solidFill>
                          <a:effectLst/>
                          <a:latin typeface="Garamond" panose="02020404030301010803" pitchFamily="18" charset="0"/>
                        </a:rPr>
                        <a:t>0.690</a:t>
                      </a:r>
                      <a:endParaRPr lang="en-US" sz="200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a:solidFill>
                            <a:srgbClr val="000000"/>
                          </a:solidFill>
                          <a:effectLst/>
                          <a:latin typeface="Garamond" panose="02020404030301010803" pitchFamily="18" charset="0"/>
                        </a:rPr>
                        <a:t>0.840</a:t>
                      </a:r>
                      <a:endParaRPr lang="en-US" sz="2000" dirty="0">
                        <a:effectLst/>
                        <a:latin typeface="Garamond" panose="02020404030301010803" pitchFamily="18" charset="0"/>
                      </a:endParaRPr>
                    </a:p>
                  </a:txBody>
                  <a:tcPr marL="66271" marR="66271" marT="49703" marB="49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25006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113446"/>
          </a:xfrm>
        </p:spPr>
        <p:txBody>
          <a:bodyPr/>
          <a:lstStyle/>
          <a:p>
            <a:r>
              <a:rPr lang="en-US" sz="4000" dirty="0"/>
              <a:t>Case Study: Republican/Democratic Primary Debates in 2015</a:t>
            </a:r>
          </a:p>
        </p:txBody>
      </p:sp>
      <p:graphicFrame>
        <p:nvGraphicFramePr>
          <p:cNvPr id="5" name="Table 4"/>
          <p:cNvGraphicFramePr>
            <a:graphicFrameLocks noGrp="1"/>
          </p:cNvGraphicFramePr>
          <p:nvPr>
            <p:extLst>
              <p:ext uri="{D42A27DB-BD31-4B8C-83A1-F6EECF244321}">
                <p14:modId xmlns:p14="http://schemas.microsoft.com/office/powerpoint/2010/main" val="285187176"/>
              </p:ext>
            </p:extLst>
          </p:nvPr>
        </p:nvGraphicFramePr>
        <p:xfrm>
          <a:off x="349249" y="1463464"/>
          <a:ext cx="8537575" cy="3195934"/>
        </p:xfrm>
        <a:graphic>
          <a:graphicData uri="http://schemas.openxmlformats.org/drawingml/2006/table">
            <a:tbl>
              <a:tblPr/>
              <a:tblGrid>
                <a:gridCol w="1060451"/>
                <a:gridCol w="6617367"/>
                <a:gridCol w="859757"/>
              </a:tblGrid>
              <a:tr h="0">
                <a:tc>
                  <a:txBody>
                    <a:bodyPr/>
                    <a:lstStyle/>
                    <a:p>
                      <a:pPr algn="ctr" rtl="0" fontAlgn="t">
                        <a:spcBef>
                          <a:spcPts val="0"/>
                        </a:spcBef>
                        <a:spcAft>
                          <a:spcPts val="0"/>
                        </a:spcAft>
                      </a:pPr>
                      <a:r>
                        <a:rPr lang="en-US" sz="1600" b="1" i="0" u="none" strike="noStrike" dirty="0">
                          <a:solidFill>
                            <a:srgbClr val="000000"/>
                          </a:solidFill>
                          <a:effectLst/>
                          <a:latin typeface="Garamond" panose="02020404030301010803" pitchFamily="18" charset="0"/>
                          <a:cs typeface="Arial" panose="020B0604020202020204" pitchFamily="34" charset="0"/>
                        </a:rPr>
                        <a:t>CNN Claim</a:t>
                      </a:r>
                      <a:endParaRPr lang="en-US" sz="1600" dirty="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Garamond" panose="02020404030301010803" pitchFamily="18" charset="0"/>
                          <a:cs typeface="Arial" panose="020B0604020202020204" pitchFamily="34" charset="0"/>
                        </a:rPr>
                        <a:t>Associated sentence(s</a:t>
                      </a:r>
                      <a:r>
                        <a:rPr lang="en-US" sz="1600" b="1" i="0" u="none" strike="noStrike" dirty="0" smtClean="0">
                          <a:solidFill>
                            <a:srgbClr val="000000"/>
                          </a:solidFill>
                          <a:effectLst/>
                          <a:latin typeface="Garamond" panose="02020404030301010803" pitchFamily="18" charset="0"/>
                          <a:cs typeface="Arial" panose="020B0604020202020204" pitchFamily="34" charset="0"/>
                        </a:rPr>
                        <a:t>)  [</a:t>
                      </a:r>
                      <a:r>
                        <a:rPr lang="en-US" sz="1600" b="1" i="0" u="none" strike="noStrike" dirty="0">
                          <a:solidFill>
                            <a:srgbClr val="000000"/>
                          </a:solidFill>
                          <a:effectLst/>
                          <a:latin typeface="Garamond" panose="02020404030301010803" pitchFamily="18" charset="0"/>
                          <a:cs typeface="Arial" panose="020B0604020202020204" pitchFamily="34" charset="0"/>
                        </a:rPr>
                        <a:t>From </a:t>
                      </a:r>
                      <a:r>
                        <a:rPr lang="en-US" sz="1600" b="1" i="0" u="none" strike="noStrike" dirty="0" err="1">
                          <a:solidFill>
                            <a:srgbClr val="000000"/>
                          </a:solidFill>
                          <a:effectLst/>
                          <a:latin typeface="Garamond" panose="02020404030301010803" pitchFamily="18" charset="0"/>
                          <a:cs typeface="Arial" panose="020B0604020202020204" pitchFamily="34" charset="0"/>
                        </a:rPr>
                        <a:t>TextGrabber</a:t>
                      </a:r>
                      <a:r>
                        <a:rPr lang="en-US" sz="1600" b="1" i="0" u="none" strike="noStrike" dirty="0">
                          <a:solidFill>
                            <a:srgbClr val="000000"/>
                          </a:solidFill>
                          <a:effectLst/>
                          <a:latin typeface="Garamond" panose="02020404030301010803" pitchFamily="18" charset="0"/>
                          <a:cs typeface="Arial" panose="020B0604020202020204" pitchFamily="34" charset="0"/>
                        </a:rPr>
                        <a:t>]</a:t>
                      </a:r>
                      <a:endParaRPr lang="en-US" sz="1600" dirty="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a:solidFill>
                            <a:srgbClr val="000000"/>
                          </a:solidFill>
                          <a:effectLst/>
                          <a:latin typeface="Garamond" panose="02020404030301010803" pitchFamily="18" charset="0"/>
                          <a:cs typeface="Arial" panose="020B0604020202020204" pitchFamily="34" charset="0"/>
                        </a:rPr>
                        <a:t>Score</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9398">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1</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Part of this iranian deal was lifting the international sanctions on general sulemani.</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0.415</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1788">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2</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I would go on to add – &gt;&gt; you don’t favor – &gt;&gt; i have never said that.</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0.511</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1788">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3</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A majority of the candidates on this stage supported amnesty.</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0.295</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1788">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4</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Timely the medicaid is growing at one of the lowest rates in the country.</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0.534</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1788">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4</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cs typeface="Arial" panose="020B0604020202020204" pitchFamily="34" charset="0"/>
                        </a:rPr>
                        <a:t>We went from $8 billion in the hole to $5 million in the black.</a:t>
                      </a:r>
                      <a:endParaRPr lang="en-US" sz="1600" dirty="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0.773</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008">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5</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And the mexican government is much smarter, much sharper, much more cunning and they send the bad ones over because they don’t want to pay for them.</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Garamond" panose="02020404030301010803" pitchFamily="18" charset="0"/>
                          <a:cs typeface="Arial" panose="020B0604020202020204" pitchFamily="34" charset="0"/>
                        </a:rPr>
                        <a:t>0.215</a:t>
                      </a:r>
                      <a:endParaRPr lang="en-US" sz="160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1788">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cs typeface="Arial" panose="020B0604020202020204" pitchFamily="34" charset="0"/>
                        </a:rPr>
                        <a:t>6</a:t>
                      </a:r>
                      <a:endParaRPr lang="en-US" sz="1600" dirty="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cs typeface="Arial" panose="020B0604020202020204" pitchFamily="34" charset="0"/>
                        </a:rPr>
                        <a:t>[Not found in the transcript]</a:t>
                      </a:r>
                      <a:endParaRPr lang="en-US" sz="1600" dirty="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Garamond" panose="02020404030301010803" pitchFamily="18" charset="0"/>
                          <a:cs typeface="Arial" panose="020B0604020202020204" pitchFamily="34" charset="0"/>
                        </a:rPr>
                        <a:t>N/A</a:t>
                      </a:r>
                      <a:endParaRPr lang="en-US" sz="1600" dirty="0">
                        <a:effectLst/>
                        <a:latin typeface="Garamond" panose="02020404030301010803" pitchFamily="18" charset="0"/>
                        <a:cs typeface="Arial" panose="020B0604020202020204" pitchFamily="34" charset="0"/>
                      </a:endParaRPr>
                    </a:p>
                  </a:txBody>
                  <a:tcPr marL="48398" marR="48398" marT="36299" marB="3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Slide Number Placeholder 2"/>
          <p:cNvSpPr>
            <a:spLocks noGrp="1"/>
          </p:cNvSpPr>
          <p:nvPr>
            <p:ph type="sldNum" sz="quarter" idx="11"/>
          </p:nvPr>
        </p:nvSpPr>
        <p:spPr/>
        <p:txBody>
          <a:bodyPr/>
          <a:lstStyle/>
          <a:p>
            <a:fld id="{30DB7900-D72E-4025-AF90-97BD6DF59E7D}" type="slidenum">
              <a:rPr lang="en-US" smtClean="0"/>
              <a:pPr/>
              <a:t>34</a:t>
            </a:fld>
            <a:endParaRPr lang="en-US"/>
          </a:p>
        </p:txBody>
      </p:sp>
    </p:spTree>
    <p:extLst>
      <p:ext uri="{BB962C8B-B14F-4D97-AF65-F5344CB8AC3E}">
        <p14:creationId xmlns:p14="http://schemas.microsoft.com/office/powerpoint/2010/main" val="1840320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002134"/>
          </a:xfrm>
        </p:spPr>
        <p:txBody>
          <a:bodyPr/>
          <a:lstStyle/>
          <a:p>
            <a:r>
              <a:rPr lang="en-US" sz="3600" dirty="0" smtClean="0"/>
              <a:t>Case Study: Republican/Democratic Primary Debates 2015-2016</a:t>
            </a:r>
            <a:endParaRPr lang="en-US" sz="3600"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35</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 y="2505074"/>
            <a:ext cx="8521587"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2"/>
          <p:cNvSpPr>
            <a:spLocks noGrp="1"/>
          </p:cNvSpPr>
          <p:nvPr>
            <p:ph type="body" sz="quarter" idx="10"/>
          </p:nvPr>
        </p:nvSpPr>
        <p:spPr>
          <a:xfrm>
            <a:off x="389436" y="1419226"/>
            <a:ext cx="8363938" cy="668068"/>
          </a:xfrm>
          <a:ln>
            <a:noFill/>
          </a:ln>
        </p:spPr>
        <p:txBody>
          <a:bodyPr/>
          <a:lstStyle/>
          <a:p>
            <a:pPr marL="0" indent="0" fontAlgn="base">
              <a:buNone/>
            </a:pPr>
            <a:r>
              <a:rPr lang="en-US" sz="2400" dirty="0" smtClean="0">
                <a:solidFill>
                  <a:srgbClr val="000000"/>
                </a:solidFill>
              </a:rPr>
              <a:t>For all debates, significant differences between </a:t>
            </a:r>
            <a:r>
              <a:rPr lang="en-US" sz="2400" dirty="0" err="1" smtClean="0">
                <a:solidFill>
                  <a:srgbClr val="000000"/>
                </a:solidFill>
              </a:rPr>
              <a:t>ClaimBuster</a:t>
            </a:r>
            <a:r>
              <a:rPr lang="en-US" sz="2400" dirty="0" smtClean="0">
                <a:solidFill>
                  <a:srgbClr val="000000"/>
                </a:solidFill>
              </a:rPr>
              <a:t> scores on Group 1 (sentences checked by professionals) and Group 2 (the rest)</a:t>
            </a:r>
            <a:endParaRPr lang="en-US" sz="2400" dirty="0">
              <a:solidFill>
                <a:srgbClr val="000000"/>
              </a:solidFill>
            </a:endParaRPr>
          </a:p>
        </p:txBody>
      </p:sp>
    </p:spTree>
    <p:extLst>
      <p:ext uri="{BB962C8B-B14F-4D97-AF65-F5344CB8AC3E}">
        <p14:creationId xmlns:p14="http://schemas.microsoft.com/office/powerpoint/2010/main" val="1609252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1113446"/>
          </a:xfrm>
        </p:spPr>
        <p:txBody>
          <a:bodyPr/>
          <a:lstStyle/>
          <a:p>
            <a:r>
              <a:rPr lang="en-US" sz="4000" dirty="0"/>
              <a:t>Case Study: Republican/Democratic Primary Debates in 2015</a:t>
            </a:r>
          </a:p>
        </p:txBody>
      </p:sp>
      <p:sp>
        <p:nvSpPr>
          <p:cNvPr id="3" name="Text Placeholder 2"/>
          <p:cNvSpPr>
            <a:spLocks noGrp="1"/>
          </p:cNvSpPr>
          <p:nvPr>
            <p:ph type="body" sz="quarter" idx="10"/>
          </p:nvPr>
        </p:nvSpPr>
        <p:spPr>
          <a:xfrm>
            <a:off x="341811" y="1574126"/>
            <a:ext cx="4163514" cy="1735860"/>
          </a:xfrm>
          <a:ln>
            <a:noFill/>
          </a:ln>
        </p:spPr>
        <p:txBody>
          <a:bodyPr/>
          <a:lstStyle/>
          <a:p>
            <a:pPr fontAlgn="base"/>
            <a:r>
              <a:rPr lang="en-US" sz="2400" dirty="0" smtClean="0">
                <a:solidFill>
                  <a:srgbClr val="000000"/>
                </a:solidFill>
              </a:rPr>
              <a:t>Ranked all 1393 sentences from the Aug. 6</a:t>
            </a:r>
            <a:r>
              <a:rPr lang="en-US" sz="2400" baseline="30000" dirty="0" smtClean="0">
                <a:solidFill>
                  <a:srgbClr val="000000"/>
                </a:solidFill>
              </a:rPr>
              <a:t>th</a:t>
            </a:r>
            <a:r>
              <a:rPr lang="en-US" sz="2400" dirty="0" smtClean="0">
                <a:solidFill>
                  <a:srgbClr val="000000"/>
                </a:solidFill>
              </a:rPr>
              <a:t> debate</a:t>
            </a:r>
          </a:p>
          <a:p>
            <a:pPr fontAlgn="base"/>
            <a:r>
              <a:rPr lang="en-US" sz="2400" dirty="0" smtClean="0">
                <a:solidFill>
                  <a:srgbClr val="000000"/>
                </a:solidFill>
              </a:rPr>
              <a:t>Used the 59 claims in </a:t>
            </a:r>
            <a:r>
              <a:rPr lang="en-US" sz="2400" dirty="0" err="1" smtClean="0">
                <a:solidFill>
                  <a:srgbClr val="000000"/>
                </a:solidFill>
              </a:rPr>
              <a:t>PolitiFact</a:t>
            </a:r>
            <a:r>
              <a:rPr lang="en-US" sz="2400" dirty="0" smtClean="0">
                <a:solidFill>
                  <a:srgbClr val="000000"/>
                </a:solidFill>
              </a:rPr>
              <a:t> “buffet” as the ground truth</a:t>
            </a:r>
            <a:endParaRPr lang="en-US" sz="2400" dirty="0">
              <a:solidFill>
                <a:srgbClr val="000000"/>
              </a:solidFill>
            </a:endParaRPr>
          </a:p>
        </p:txBody>
      </p:sp>
      <p:sp>
        <p:nvSpPr>
          <p:cNvPr id="5" name="Rectangle 1"/>
          <p:cNvSpPr>
            <a:spLocks noChangeArrowheads="1"/>
          </p:cNvSpPr>
          <p:nvPr/>
        </p:nvSpPr>
        <p:spPr bwMode="auto">
          <a:xfrm>
            <a:off x="1770063" y="120479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1"/>
          <p:cNvSpPr>
            <a:spLocks noChangeArrowheads="1"/>
          </p:cNvSpPr>
          <p:nvPr/>
        </p:nvSpPr>
        <p:spPr bwMode="auto">
          <a:xfrm>
            <a:off x="2817813" y="1061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36</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323631136"/>
              </p:ext>
            </p:extLst>
          </p:nvPr>
        </p:nvGraphicFramePr>
        <p:xfrm>
          <a:off x="4914900" y="1431251"/>
          <a:ext cx="3666067" cy="2425236"/>
        </p:xfrm>
        <a:graphic>
          <a:graphicData uri="http://schemas.openxmlformats.org/drawingml/2006/table">
            <a:tbl>
              <a:tblPr/>
              <a:tblGrid>
                <a:gridCol w="543487"/>
                <a:gridCol w="1561290"/>
                <a:gridCol w="1561290"/>
              </a:tblGrid>
              <a:tr h="399563">
                <a:tc>
                  <a:txBody>
                    <a:bodyPr/>
                    <a:lstStyle/>
                    <a:p>
                      <a:pPr rtl="0" fontAlgn="t">
                        <a:spcBef>
                          <a:spcPts val="0"/>
                        </a:spcBef>
                        <a:spcAft>
                          <a:spcPts val="0"/>
                        </a:spcAft>
                      </a:pPr>
                      <a:r>
                        <a:rPr lang="en-US" sz="2000" b="1" i="0" u="none" strike="noStrike" dirty="0">
                          <a:solidFill>
                            <a:srgbClr val="000000"/>
                          </a:solidFill>
                          <a:effectLst/>
                          <a:latin typeface="Garamond" panose="02020404030301010803" pitchFamily="18" charset="0"/>
                        </a:rPr>
                        <a:t>K</a:t>
                      </a:r>
                      <a:endParaRPr lang="en-US" sz="2000" b="1"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a:solidFill>
                            <a:srgbClr val="000000"/>
                          </a:solidFill>
                          <a:effectLst/>
                          <a:latin typeface="Garamond" panose="02020404030301010803" pitchFamily="18" charset="0"/>
                        </a:rPr>
                        <a:t>P@K</a:t>
                      </a:r>
                      <a:endParaRPr lang="en-US" sz="2000" b="1">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panose="02020404030301010803" pitchFamily="18" charset="0"/>
                        </a:rPr>
                        <a:t>NDCG@K</a:t>
                      </a:r>
                      <a:endParaRPr lang="en-US" sz="2000" b="1"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99563">
                <a:tc>
                  <a:txBody>
                    <a:bodyPr/>
                    <a:lstStyle/>
                    <a:p>
                      <a:pP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10</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0.4</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0.441</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99563">
                <a:tc>
                  <a:txBody>
                    <a:bodyPr/>
                    <a:lstStyle/>
                    <a:p>
                      <a:pP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20</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0.45</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0.456</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99563">
                <a:tc>
                  <a:txBody>
                    <a:bodyPr/>
                    <a:lstStyle/>
                    <a:p>
                      <a:pP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30</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0.367</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0.401</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99563">
                <a:tc>
                  <a:txBody>
                    <a:bodyPr/>
                    <a:lstStyle/>
                    <a:p>
                      <a:pP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40</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0.325</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0.368</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r h="399563">
                <a:tc>
                  <a:txBody>
                    <a:bodyPr/>
                    <a:lstStyle/>
                    <a:p>
                      <a:pP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50</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0.3</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pPr algn="ctr" rtl="0" fontAlgn="t">
                        <a:spcBef>
                          <a:spcPts val="0"/>
                        </a:spcBef>
                        <a:spcAft>
                          <a:spcPts val="0"/>
                        </a:spcAft>
                      </a:pPr>
                      <a:r>
                        <a:rPr lang="en-US" sz="2000" b="0" i="0" u="none" strike="noStrike" dirty="0" smtClean="0">
                          <a:solidFill>
                            <a:srgbClr val="000000"/>
                          </a:solidFill>
                          <a:effectLst/>
                          <a:latin typeface="Garamond" panose="02020404030301010803" pitchFamily="18" charset="0"/>
                        </a:rPr>
                        <a:t>0.346</a:t>
                      </a:r>
                      <a:endParaRPr lang="en-US" sz="2000" dirty="0">
                        <a:effectLst/>
                        <a:latin typeface="Garamond" panose="02020404030301010803" pitchFamily="18" charset="0"/>
                      </a:endParaRPr>
                    </a:p>
                  </a:txBody>
                  <a:tcPr marL="66271" marR="66271" marT="49703" marB="49703">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99386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More Details</a:t>
            </a:r>
            <a:endParaRPr lang="en-US" sz="4400" dirty="0"/>
          </a:p>
        </p:txBody>
      </p:sp>
      <p:sp>
        <p:nvSpPr>
          <p:cNvPr id="3" name="Text Placeholder 2"/>
          <p:cNvSpPr>
            <a:spLocks noGrp="1"/>
          </p:cNvSpPr>
          <p:nvPr>
            <p:ph type="body" sz="quarter" idx="10"/>
          </p:nvPr>
        </p:nvSpPr>
        <p:spPr>
          <a:xfrm>
            <a:off x="389436" y="1038225"/>
            <a:ext cx="8183064" cy="1477520"/>
          </a:xfrm>
        </p:spPr>
        <p:txBody>
          <a:bodyPr/>
          <a:lstStyle/>
          <a:p>
            <a:pPr marL="342900" indent="-342900">
              <a:buFont typeface="Courier New" panose="02070309020205020404" pitchFamily="49" charset="0"/>
              <a:buChar char="o"/>
            </a:pPr>
            <a:r>
              <a:rPr lang="en-US" sz="2000" dirty="0">
                <a:solidFill>
                  <a:schemeClr val="accent5">
                    <a:lumMod val="75000"/>
                  </a:schemeClr>
                </a:solidFill>
              </a:rPr>
              <a:t>Detecting Check-worthy Factual Claims in Presidential Debates. </a:t>
            </a:r>
            <a:r>
              <a:rPr lang="en-US" sz="2000" dirty="0" err="1" smtClean="0">
                <a:solidFill>
                  <a:schemeClr val="tx1"/>
                </a:solidFill>
              </a:rPr>
              <a:t>Naeemul</a:t>
            </a:r>
            <a:r>
              <a:rPr lang="en-US" sz="2000" dirty="0" smtClean="0">
                <a:solidFill>
                  <a:schemeClr val="tx1"/>
                </a:solidFill>
              </a:rPr>
              <a:t> </a:t>
            </a:r>
            <a:r>
              <a:rPr lang="en-US" sz="2000" dirty="0">
                <a:solidFill>
                  <a:schemeClr val="tx1"/>
                </a:solidFill>
              </a:rPr>
              <a:t>Hassan, Chengkai Li, Mark </a:t>
            </a:r>
            <a:r>
              <a:rPr lang="en-US" sz="2000" dirty="0" smtClean="0">
                <a:solidFill>
                  <a:schemeClr val="tx1"/>
                </a:solidFill>
              </a:rPr>
              <a:t>Tremayne. CIKM 2015, pages 1835-1838.</a:t>
            </a:r>
          </a:p>
          <a:p>
            <a:pPr marL="342900" indent="-342900">
              <a:buFont typeface="Courier New" panose="02070309020205020404" pitchFamily="49" charset="0"/>
              <a:buChar char="o"/>
            </a:pPr>
            <a:r>
              <a:rPr lang="en-US" sz="2000" dirty="0">
                <a:solidFill>
                  <a:schemeClr val="accent5">
                    <a:lumMod val="75000"/>
                  </a:schemeClr>
                </a:solidFill>
              </a:rPr>
              <a:t>The Quest to Automate </a:t>
            </a:r>
            <a:r>
              <a:rPr lang="en-US" sz="2000" dirty="0" smtClean="0">
                <a:solidFill>
                  <a:schemeClr val="accent5">
                    <a:lumMod val="75000"/>
                  </a:schemeClr>
                </a:solidFill>
              </a:rPr>
              <a:t>Fact-Checking.</a:t>
            </a:r>
            <a:r>
              <a:rPr lang="en-US" sz="2000" dirty="0" smtClean="0">
                <a:solidFill>
                  <a:schemeClr val="tx1"/>
                </a:solidFill>
              </a:rPr>
              <a:t> </a:t>
            </a:r>
            <a:r>
              <a:rPr lang="en-US" sz="2000" dirty="0" err="1">
                <a:solidFill>
                  <a:schemeClr val="tx1"/>
                </a:solidFill>
              </a:rPr>
              <a:t>Naeemul</a:t>
            </a:r>
            <a:r>
              <a:rPr lang="en-US" sz="2000" dirty="0">
                <a:solidFill>
                  <a:schemeClr val="tx1"/>
                </a:solidFill>
              </a:rPr>
              <a:t> Hassan, Bill Adair, James Hamilton, Chengkai Li, Mark Tremayne, Jun Yang and Cong </a:t>
            </a:r>
            <a:r>
              <a:rPr lang="en-US" sz="2000" dirty="0" smtClean="0">
                <a:solidFill>
                  <a:schemeClr val="tx1"/>
                </a:solidFill>
              </a:rPr>
              <a:t>Yu. 2015 </a:t>
            </a:r>
            <a:r>
              <a:rPr lang="en-US" sz="2000" dirty="0" err="1">
                <a:solidFill>
                  <a:schemeClr val="tx1"/>
                </a:solidFill>
              </a:rPr>
              <a:t>Computation+Journalism</a:t>
            </a:r>
            <a:r>
              <a:rPr lang="en-US" sz="2000" dirty="0">
                <a:solidFill>
                  <a:schemeClr val="tx1"/>
                </a:solidFill>
              </a:rPr>
              <a:t> Symposium</a:t>
            </a:r>
            <a:r>
              <a:rPr lang="en-US" sz="2000" dirty="0" smtClean="0">
                <a:solidFill>
                  <a:schemeClr val="tx1"/>
                </a:solidFill>
              </a:rPr>
              <a:t>.</a:t>
            </a:r>
          </a:p>
        </p:txBody>
      </p:sp>
      <p:sp>
        <p:nvSpPr>
          <p:cNvPr id="4" name="Slide Number Placeholder 3"/>
          <p:cNvSpPr>
            <a:spLocks noGrp="1"/>
          </p:cNvSpPr>
          <p:nvPr>
            <p:ph type="sldNum" sz="quarter" idx="11"/>
          </p:nvPr>
        </p:nvSpPr>
        <p:spPr/>
        <p:txBody>
          <a:bodyPr/>
          <a:lstStyle/>
          <a:p>
            <a:fld id="{30DB7900-D72E-4025-AF90-97BD6DF59E7D}" type="slidenum">
              <a:rPr lang="en-US" smtClean="0"/>
              <a:pPr/>
              <a:t>37</a:t>
            </a:fld>
            <a:endParaRPr lang="en-US"/>
          </a:p>
        </p:txBody>
      </p:sp>
    </p:spTree>
    <p:extLst>
      <p:ext uri="{BB962C8B-B14F-4D97-AF65-F5344CB8AC3E}">
        <p14:creationId xmlns:p14="http://schemas.microsoft.com/office/powerpoint/2010/main" val="917216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You are Invited to Contribute</a:t>
            </a:r>
            <a:endParaRPr lang="en-US" dirty="0"/>
          </a:p>
        </p:txBody>
      </p:sp>
      <p:sp>
        <p:nvSpPr>
          <p:cNvPr id="5" name="Text Placeholder 2"/>
          <p:cNvSpPr>
            <a:spLocks noGrp="1"/>
          </p:cNvSpPr>
          <p:nvPr>
            <p:ph type="body" sz="quarter" idx="10"/>
          </p:nvPr>
        </p:nvSpPr>
        <p:spPr>
          <a:xfrm>
            <a:off x="5271715" y="1121353"/>
            <a:ext cx="3762581" cy="886397"/>
          </a:xfrm>
        </p:spPr>
        <p:txBody>
          <a:bodyPr/>
          <a:lstStyle/>
          <a:p>
            <a:r>
              <a:rPr lang="en-US" dirty="0"/>
              <a:t>http://</a:t>
            </a:r>
            <a:r>
              <a:rPr lang="en-US" dirty="0" smtClean="0"/>
              <a:t>bit.ly/claimbusters</a:t>
            </a:r>
            <a:endParaRPr lang="en-US" dirty="0"/>
          </a:p>
        </p:txBody>
      </p:sp>
      <p:pic>
        <p:nvPicPr>
          <p:cNvPr id="6" name="Picture 5" descr="C:\Users\tremayne\Downloads\qrcode.289539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9925" y="1996603"/>
            <a:ext cx="2743200" cy="2429157"/>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75" y="1836748"/>
            <a:ext cx="5597718" cy="316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38</a:t>
            </a:fld>
            <a:endParaRPr lang="en-US"/>
          </a:p>
        </p:txBody>
      </p:sp>
    </p:spTree>
    <p:extLst>
      <p:ext uri="{BB962C8B-B14F-4D97-AF65-F5344CB8AC3E}">
        <p14:creationId xmlns:p14="http://schemas.microsoft.com/office/powerpoint/2010/main" val="1282324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9449"/>
          </a:xfrm>
        </p:spPr>
        <p:txBody>
          <a:bodyPr/>
          <a:lstStyle/>
          <a:p>
            <a:r>
              <a:rPr lang="en-US" sz="4000" dirty="0" smtClean="0"/>
              <a:t>Live Coverage of Debates</a:t>
            </a:r>
            <a:endParaRPr lang="en-US" sz="4000" dirty="0"/>
          </a:p>
        </p:txBody>
      </p:sp>
      <p:sp>
        <p:nvSpPr>
          <p:cNvPr id="3" name="Text Placeholder 2"/>
          <p:cNvSpPr>
            <a:spLocks noGrp="1"/>
          </p:cNvSpPr>
          <p:nvPr>
            <p:ph type="body" sz="quarter" idx="10"/>
          </p:nvPr>
        </p:nvSpPr>
        <p:spPr>
          <a:xfrm>
            <a:off x="389436" y="1419226"/>
            <a:ext cx="8363938" cy="3059299"/>
          </a:xfrm>
          <a:ln>
            <a:noFill/>
          </a:ln>
        </p:spPr>
        <p:txBody>
          <a:bodyPr/>
          <a:lstStyle/>
          <a:p>
            <a:pPr fontAlgn="base"/>
            <a:r>
              <a:rPr lang="en-US" sz="2800" dirty="0" smtClean="0">
                <a:solidFill>
                  <a:srgbClr val="000000"/>
                </a:solidFill>
              </a:rPr>
              <a:t>Extracted closed </a:t>
            </a:r>
            <a:r>
              <a:rPr lang="en-US" sz="2800" dirty="0">
                <a:solidFill>
                  <a:srgbClr val="000000"/>
                </a:solidFill>
              </a:rPr>
              <a:t>captions of </a:t>
            </a:r>
            <a:r>
              <a:rPr lang="en-US" sz="2800" dirty="0" smtClean="0">
                <a:solidFill>
                  <a:srgbClr val="000000"/>
                </a:solidFill>
              </a:rPr>
              <a:t>debates on broadcast TV channels </a:t>
            </a:r>
            <a:r>
              <a:rPr lang="en-US" sz="2800" dirty="0">
                <a:solidFill>
                  <a:srgbClr val="000000"/>
                </a:solidFill>
              </a:rPr>
              <a:t>using </a:t>
            </a:r>
            <a:r>
              <a:rPr lang="en-US" sz="2800" dirty="0" err="1" smtClean="0">
                <a:solidFill>
                  <a:srgbClr val="000000"/>
                </a:solidFill>
              </a:rPr>
              <a:t>TextGrabber</a:t>
            </a:r>
            <a:endParaRPr lang="en-US" sz="2800" dirty="0" smtClean="0">
              <a:solidFill>
                <a:srgbClr val="000000"/>
              </a:solidFill>
            </a:endParaRPr>
          </a:p>
          <a:p>
            <a:pPr fontAlgn="base"/>
            <a:endParaRPr lang="en-US" sz="2800" dirty="0" smtClean="0">
              <a:solidFill>
                <a:srgbClr val="000000"/>
              </a:solidFill>
            </a:endParaRPr>
          </a:p>
          <a:p>
            <a:pPr fontAlgn="base"/>
            <a:r>
              <a:rPr lang="en-US" sz="2800" dirty="0" smtClean="0">
                <a:solidFill>
                  <a:srgbClr val="000000"/>
                </a:solidFill>
              </a:rPr>
              <a:t>Finding speaker identity using Twitter</a:t>
            </a:r>
          </a:p>
          <a:p>
            <a:pPr fontAlgn="base"/>
            <a:endParaRPr lang="en-US" sz="2800" dirty="0">
              <a:solidFill>
                <a:srgbClr val="000000"/>
              </a:solidFill>
            </a:endParaRPr>
          </a:p>
          <a:p>
            <a:pPr fontAlgn="base"/>
            <a:r>
              <a:rPr lang="en-US" sz="2800" dirty="0" smtClean="0">
                <a:solidFill>
                  <a:srgbClr val="000000"/>
                </a:solidFill>
              </a:rPr>
              <a:t>Tweeted important </a:t>
            </a:r>
            <a:r>
              <a:rPr lang="en-US" sz="2800" dirty="0">
                <a:solidFill>
                  <a:srgbClr val="000000"/>
                </a:solidFill>
              </a:rPr>
              <a:t>factual claims to </a:t>
            </a:r>
            <a:r>
              <a:rPr lang="en-US" sz="2800" dirty="0">
                <a:solidFill>
                  <a:srgbClr val="000000"/>
                </a:solidFill>
                <a:hlinkClick r:id="rId2"/>
              </a:rPr>
              <a:t>https://</a:t>
            </a:r>
            <a:r>
              <a:rPr lang="en-US" sz="2800" dirty="0" smtClean="0">
                <a:solidFill>
                  <a:srgbClr val="000000"/>
                </a:solidFill>
                <a:hlinkClick r:id="rId2"/>
              </a:rPr>
              <a:t>twitter.com/ClaimBusterTM</a:t>
            </a:r>
            <a:r>
              <a:rPr lang="en-US" sz="2800" dirty="0" smtClean="0">
                <a:solidFill>
                  <a:srgbClr val="000000"/>
                </a:solidFill>
              </a:rPr>
              <a:t>, live!</a:t>
            </a:r>
            <a:endParaRPr lang="en-US" sz="2800" dirty="0">
              <a:solidFill>
                <a:srgbClr val="000000"/>
              </a:solidFill>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39</a:t>
            </a:fld>
            <a:endParaRPr lang="en-US"/>
          </a:p>
        </p:txBody>
      </p:sp>
    </p:spTree>
    <p:extLst>
      <p:ext uri="{BB962C8B-B14F-4D97-AF65-F5344CB8AC3E}">
        <p14:creationId xmlns:p14="http://schemas.microsoft.com/office/powerpoint/2010/main" val="1969550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How I Got into Computational Journalism</a:t>
            </a:r>
            <a:endParaRPr lang="en-US" sz="4000"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4</a:t>
            </a:fld>
            <a:endParaRPr lang="en-US" dirty="0"/>
          </a:p>
        </p:txBody>
      </p:sp>
      <p:pic>
        <p:nvPicPr>
          <p:cNvPr id="1034" name="Picture 10" descr="http://www.consumerinformation.ca/eic/site/032.nsf/vwimages/TV.jpg/$file/T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8" y="1842992"/>
            <a:ext cx="4387850" cy="31147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STON, MA - FEBRUARY 10, 2008: (L to R) ESPN NBA analyst Mark Jackson, play-by-play commentator Mike Breen, and guest analyst Jeff Van Gundy in action at TD Banknorth Garden. (Photo by Scott Clarke / ES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52" y="2114430"/>
            <a:ext cx="2859987" cy="1905001"/>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p:cNvSpPr/>
          <p:nvPr/>
        </p:nvSpPr>
        <p:spPr bwMode="auto">
          <a:xfrm>
            <a:off x="390529" y="809626"/>
            <a:ext cx="6115048" cy="1723832"/>
          </a:xfrm>
          <a:prstGeom prst="cloudCallout">
            <a:avLst/>
          </a:prstGeom>
          <a:solidFill>
            <a:srgbClr val="FBFBFB"/>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p:nvSpPr>
        <p:spPr>
          <a:xfrm>
            <a:off x="806451" y="1037986"/>
            <a:ext cx="5880099" cy="1200329"/>
          </a:xfrm>
          <a:prstGeom prst="rect">
            <a:avLst/>
          </a:prstGeom>
        </p:spPr>
        <p:txBody>
          <a:bodyPr wrap="square">
            <a:spAutoFit/>
          </a:bodyPr>
          <a:lstStyle/>
          <a:p>
            <a:r>
              <a:rPr lang="en-US" sz="2400" dirty="0">
                <a:solidFill>
                  <a:srgbClr val="F58026"/>
                </a:solidFill>
                <a:latin typeface="Garamond" panose="02020404030301010803" pitchFamily="18" charset="0"/>
              </a:rPr>
              <a:t>Chris Paul had 16 points, 10 rebounds, 13 assists and five </a:t>
            </a:r>
            <a:r>
              <a:rPr lang="en-US" sz="2400" dirty="0" smtClean="0">
                <a:solidFill>
                  <a:srgbClr val="F58026"/>
                </a:solidFill>
                <a:latin typeface="Garamond" panose="02020404030301010803" pitchFamily="18" charset="0"/>
              </a:rPr>
              <a:t>steals…… The </a:t>
            </a:r>
            <a:r>
              <a:rPr lang="en-US" sz="2400" dirty="0">
                <a:solidFill>
                  <a:srgbClr val="F58026"/>
                </a:solidFill>
                <a:latin typeface="Garamond" panose="02020404030301010803" pitchFamily="18" charset="0"/>
              </a:rPr>
              <a:t>only other active player to have such a game is Jason </a:t>
            </a:r>
            <a:r>
              <a:rPr lang="en-US" sz="2400" dirty="0" smtClean="0">
                <a:solidFill>
                  <a:srgbClr val="F58026"/>
                </a:solidFill>
                <a:latin typeface="Garamond" panose="02020404030301010803" pitchFamily="18" charset="0"/>
              </a:rPr>
              <a:t>Kidd…</a:t>
            </a:r>
            <a:endParaRPr lang="en-US" sz="2400" dirty="0">
              <a:solidFill>
                <a:srgbClr val="F58026"/>
              </a:solidFill>
              <a:latin typeface="Garamond" panose="02020404030301010803" pitchFamily="18" charset="0"/>
            </a:endParaRPr>
          </a:p>
        </p:txBody>
      </p:sp>
      <p:pic>
        <p:nvPicPr>
          <p:cNvPr id="1036" name="Picture 12" descr="http://www.etoro.com/blog/wp-content/uploads/2013/05/FAQ-ques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113" y="2885712"/>
            <a:ext cx="1787527" cy="12765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777579" y="4162306"/>
            <a:ext cx="4242596" cy="461665"/>
          </a:xfrm>
          <a:prstGeom prst="rect">
            <a:avLst/>
          </a:prstGeom>
        </p:spPr>
        <p:txBody>
          <a:bodyPr wrap="square">
            <a:spAutoFit/>
          </a:bodyPr>
          <a:lstStyle/>
          <a:p>
            <a:r>
              <a:rPr lang="en-US" sz="2400" dirty="0" smtClean="0">
                <a:solidFill>
                  <a:srgbClr val="F58026"/>
                </a:solidFill>
                <a:latin typeface="Garamond" panose="02020404030301010803" pitchFamily="18" charset="0"/>
              </a:rPr>
              <a:t>How did they come up with that?</a:t>
            </a:r>
            <a:endParaRPr lang="en-US" sz="2400" dirty="0">
              <a:solidFill>
                <a:srgbClr val="F58026"/>
              </a:solidFill>
              <a:latin typeface="Garamond" panose="02020404030301010803" pitchFamily="18" charset="0"/>
            </a:endParaRPr>
          </a:p>
        </p:txBody>
      </p:sp>
      <p:sp>
        <p:nvSpPr>
          <p:cNvPr id="17" name="Rectangle 16"/>
          <p:cNvSpPr/>
          <p:nvPr/>
        </p:nvSpPr>
        <p:spPr>
          <a:xfrm>
            <a:off x="7362825" y="1678029"/>
            <a:ext cx="1251745" cy="584775"/>
          </a:xfrm>
          <a:prstGeom prst="rect">
            <a:avLst/>
          </a:prstGeom>
        </p:spPr>
        <p:txBody>
          <a:bodyPr wrap="square">
            <a:spAutoFit/>
          </a:bodyPr>
          <a:lstStyle/>
          <a:p>
            <a:r>
              <a:rPr lang="en-US" sz="3200" b="1" dirty="0" smtClean="0">
                <a:solidFill>
                  <a:srgbClr val="F58026"/>
                </a:solidFill>
                <a:latin typeface="Garamond" panose="02020404030301010803" pitchFamily="18" charset="0"/>
              </a:rPr>
              <a:t>2009</a:t>
            </a:r>
            <a:endParaRPr lang="en-US" sz="3200" b="1" dirty="0">
              <a:solidFill>
                <a:srgbClr val="F58026"/>
              </a:solidFill>
              <a:latin typeface="Garamond" panose="02020404030301010803" pitchFamily="18" charset="0"/>
            </a:endParaRPr>
          </a:p>
        </p:txBody>
      </p:sp>
    </p:spTree>
    <p:extLst>
      <p:ext uri="{BB962C8B-B14F-4D97-AF65-F5344CB8AC3E}">
        <p14:creationId xmlns:p14="http://schemas.microsoft.com/office/powerpoint/2010/main" val="3953018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chengkai\Downloads\IMG_20150821_1604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3" y="114300"/>
            <a:ext cx="3607592" cy="481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30DB7900-D72E-4025-AF90-97BD6DF59E7D}" type="slidenum">
              <a:rPr lang="en-US" smtClean="0"/>
              <a:pPr/>
              <a:t>40</a:t>
            </a:fld>
            <a:endParaRPr lang="en-US"/>
          </a:p>
        </p:txBody>
      </p:sp>
      <p:pic>
        <p:nvPicPr>
          <p:cNvPr id="7170" name="Picture 2" descr="C:\Users\chengkai\Downloads\claimbuster te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5" y="1440544"/>
            <a:ext cx="4914900" cy="277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508513"/>
            <a:ext cx="2790826" cy="425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41</a:t>
            </a:fld>
            <a:endParaRPr lang="en-US"/>
          </a:p>
        </p:txBody>
      </p:sp>
      <p:sp>
        <p:nvSpPr>
          <p:cNvPr id="7" name="Title 1"/>
          <p:cNvSpPr>
            <a:spLocks noGrp="1"/>
          </p:cNvSpPr>
          <p:nvPr>
            <p:ph type="title"/>
          </p:nvPr>
        </p:nvSpPr>
        <p:spPr>
          <a:xfrm>
            <a:off x="389436" y="171451"/>
            <a:ext cx="8363938" cy="559449"/>
          </a:xfrm>
        </p:spPr>
        <p:txBody>
          <a:bodyPr/>
          <a:lstStyle/>
          <a:p>
            <a:r>
              <a:rPr lang="en-US" sz="4000" dirty="0" smtClean="0"/>
              <a:t>Claims Tweeted</a:t>
            </a:r>
            <a:endParaRPr lang="en-US" sz="4000" dirty="0"/>
          </a:p>
        </p:txBody>
      </p:sp>
    </p:spTree>
    <p:extLst>
      <p:ext uri="{BB962C8B-B14F-4D97-AF65-F5344CB8AC3E}">
        <p14:creationId xmlns:p14="http://schemas.microsoft.com/office/powerpoint/2010/main" val="1620696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21161"/>
            <a:ext cx="8229600" cy="988588"/>
          </a:xfrm>
          <a:prstGeom prst="rect">
            <a:avLst/>
          </a:prstGeom>
        </p:spPr>
        <p:txBody>
          <a:bodyPr anchor="ctr"/>
          <a:lstStyle/>
          <a:p>
            <a:pPr algn="ctr" fontAlgn="auto">
              <a:spcBef>
                <a:spcPct val="0"/>
              </a:spcBef>
              <a:spcAft>
                <a:spcPts val="0"/>
              </a:spcAft>
              <a:defRPr/>
            </a:pPr>
            <a:r>
              <a:rPr lang="en-US" sz="3600" dirty="0" smtClean="0">
                <a:solidFill>
                  <a:srgbClr val="F58026"/>
                </a:solidFill>
                <a:latin typeface="Garamond" panose="02020404030301010803" pitchFamily="18" charset="0"/>
                <a:ea typeface="+mj-ea"/>
                <a:cs typeface="+mj-cs"/>
              </a:rPr>
              <a:t>Demo</a:t>
            </a:r>
            <a:endParaRPr lang="en-US" sz="3600" dirty="0">
              <a:solidFill>
                <a:srgbClr val="F58026"/>
              </a:solidFill>
              <a:latin typeface="Garamond" panose="02020404030301010803" pitchFamily="18" charset="0"/>
              <a:ea typeface="+mj-ea"/>
              <a:cs typeface="+mj-cs"/>
            </a:endParaRPr>
          </a:p>
          <a:p>
            <a:pPr algn="ctr" fontAlgn="auto">
              <a:spcBef>
                <a:spcPct val="0"/>
              </a:spcBef>
              <a:spcAft>
                <a:spcPts val="0"/>
              </a:spcAft>
              <a:defRPr/>
            </a:pPr>
            <a:r>
              <a:rPr lang="en-US" sz="3600" dirty="0">
                <a:solidFill>
                  <a:srgbClr val="0064B1"/>
                </a:solidFill>
                <a:latin typeface="Garamond" panose="02020404030301010803" pitchFamily="18" charset="0"/>
                <a:ea typeface="+mj-ea"/>
                <a:cs typeface="+mj-cs"/>
                <a:hlinkClick r:id="rId2"/>
              </a:rPr>
              <a:t>http</a:t>
            </a:r>
            <a:r>
              <a:rPr lang="en-US" sz="3600" dirty="0" smtClean="0">
                <a:solidFill>
                  <a:srgbClr val="0064B1"/>
                </a:solidFill>
                <a:latin typeface="Garamond" panose="02020404030301010803" pitchFamily="18" charset="0"/>
                <a:ea typeface="+mj-ea"/>
                <a:cs typeface="+mj-cs"/>
                <a:hlinkClick r:id="rId2"/>
              </a:rPr>
              <a:t>://idir.uta.edu/claimbuster</a:t>
            </a:r>
            <a:endParaRPr lang="en-US" sz="3600" dirty="0" smtClean="0">
              <a:solidFill>
                <a:srgbClr val="0064B1"/>
              </a:solidFill>
              <a:latin typeface="Garamond" panose="02020404030301010803" pitchFamily="18" charset="0"/>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3" y="1239350"/>
            <a:ext cx="5225242" cy="37229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813" y="1781175"/>
            <a:ext cx="3265111" cy="2448834"/>
          </a:xfrm>
          <a:prstGeom prst="rect">
            <a:avLst/>
          </a:prstGeom>
        </p:spPr>
      </p:pic>
      <p:sp>
        <p:nvSpPr>
          <p:cNvPr id="4" name="Slide Number Placeholder 3"/>
          <p:cNvSpPr>
            <a:spLocks noGrp="1"/>
          </p:cNvSpPr>
          <p:nvPr>
            <p:ph type="sldNum" sz="quarter" idx="10"/>
          </p:nvPr>
        </p:nvSpPr>
        <p:spPr/>
        <p:txBody>
          <a:bodyPr/>
          <a:lstStyle/>
          <a:p>
            <a:fld id="{30DB7900-D72E-4025-AF90-97BD6DF59E7D}" type="slidenum">
              <a:rPr lang="en-US" smtClean="0"/>
              <a:pPr/>
              <a:t>42</a:t>
            </a:fld>
            <a:endParaRPr lang="en-US"/>
          </a:p>
        </p:txBody>
      </p:sp>
    </p:spTree>
    <p:extLst>
      <p:ext uri="{BB962C8B-B14F-4D97-AF65-F5344CB8AC3E}">
        <p14:creationId xmlns:p14="http://schemas.microsoft.com/office/powerpoint/2010/main" val="3647071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30DB7900-D72E-4025-AF90-97BD6DF59E7D}" type="slidenum">
              <a:rPr lang="en-US" smtClean="0"/>
              <a:pPr/>
              <a:t>43</a:t>
            </a:fld>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
            <a:ext cx="9144000" cy="503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668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home\clouds\Google Drive\Funding\Proposal\knight\2015\Knight News Challenge\screenshots\event_without_visual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84212"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30DB7900-D72E-4025-AF90-97BD6DF59E7D}" type="slidenum">
              <a:rPr lang="en-US" smtClean="0"/>
              <a:pPr/>
              <a:t>44</a:t>
            </a:fld>
            <a:endParaRPr lang="en-US"/>
          </a:p>
        </p:txBody>
      </p:sp>
    </p:spTree>
    <p:extLst>
      <p:ext uri="{BB962C8B-B14F-4D97-AF65-F5344CB8AC3E}">
        <p14:creationId xmlns:p14="http://schemas.microsoft.com/office/powerpoint/2010/main" val="814773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 y="390525"/>
            <a:ext cx="9147589"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1"/>
          </p:nvPr>
        </p:nvSpPr>
        <p:spPr/>
        <p:txBody>
          <a:bodyPr/>
          <a:lstStyle/>
          <a:p>
            <a:fld id="{30DB7900-D72E-4025-AF90-97BD6DF59E7D}" type="slidenum">
              <a:rPr lang="en-US" smtClean="0"/>
              <a:pPr/>
              <a:t>45</a:t>
            </a:fld>
            <a:endParaRPr lang="en-US"/>
          </a:p>
        </p:txBody>
      </p:sp>
    </p:spTree>
    <p:extLst>
      <p:ext uri="{BB962C8B-B14F-4D97-AF65-F5344CB8AC3E}">
        <p14:creationId xmlns:p14="http://schemas.microsoft.com/office/powerpoint/2010/main" val="377008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0DB7900-D72E-4025-AF90-97BD6DF59E7D}" type="slidenum">
              <a:rPr lang="en-US" smtClean="0"/>
              <a:pPr/>
              <a:t>46</a:t>
            </a:fld>
            <a:endParaRPr lang="en-US"/>
          </a:p>
        </p:txBody>
      </p:sp>
      <p:sp>
        <p:nvSpPr>
          <p:cNvPr id="7" name="Title 1"/>
          <p:cNvSpPr>
            <a:spLocks noGrp="1"/>
          </p:cNvSpPr>
          <p:nvPr>
            <p:ph type="title"/>
          </p:nvPr>
        </p:nvSpPr>
        <p:spPr>
          <a:xfrm>
            <a:off x="389436" y="171451"/>
            <a:ext cx="8363938" cy="559449"/>
          </a:xfrm>
        </p:spPr>
        <p:txBody>
          <a:bodyPr/>
          <a:lstStyle/>
          <a:p>
            <a:r>
              <a:rPr lang="en-US" sz="4000" dirty="0" smtClean="0"/>
              <a:t>Retweeting Claims in Tweets</a:t>
            </a:r>
            <a:endParaRPr lang="en-US" sz="4000" dirty="0"/>
          </a:p>
        </p:txBody>
      </p:sp>
      <p:pic>
        <p:nvPicPr>
          <p:cNvPr id="5" name="Picture 2" descr="C:\home\clouds\Google Drive\Funding\Proposal\knight\2015\Knight News Challenge\screenshots\twi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896" y="628650"/>
            <a:ext cx="2595049" cy="433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52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0DB7900-D72E-4025-AF90-97BD6DF59E7D}" type="slidenum">
              <a:rPr lang="en-US" smtClean="0"/>
              <a:pPr/>
              <a:t>47</a:t>
            </a:fld>
            <a:endParaRPr lang="en-US"/>
          </a:p>
        </p:txBody>
      </p:sp>
      <p:sp>
        <p:nvSpPr>
          <p:cNvPr id="7" name="Title 1"/>
          <p:cNvSpPr>
            <a:spLocks noGrp="1"/>
          </p:cNvSpPr>
          <p:nvPr>
            <p:ph type="title"/>
          </p:nvPr>
        </p:nvSpPr>
        <p:spPr>
          <a:xfrm>
            <a:off x="389436" y="171451"/>
            <a:ext cx="8363938" cy="559449"/>
          </a:xfrm>
        </p:spPr>
        <p:txBody>
          <a:bodyPr/>
          <a:lstStyle/>
          <a:p>
            <a:r>
              <a:rPr lang="en-US" sz="4000" dirty="0"/>
              <a:t>Retweeting Claims in Tweets</a:t>
            </a:r>
          </a:p>
        </p:txBody>
      </p:sp>
      <p:sp>
        <p:nvSpPr>
          <p:cNvPr id="5" name="Rectangle 4"/>
          <p:cNvSpPr/>
          <p:nvPr/>
        </p:nvSpPr>
        <p:spPr>
          <a:xfrm>
            <a:off x="801416" y="797793"/>
            <a:ext cx="2742080" cy="457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endParaRPr lang="en-US" sz="2000" dirty="0" smtClean="0">
              <a:latin typeface="Garamond" panose="02020404030301010803" pitchFamily="18" charset="0"/>
              <a:ea typeface="Times New Roman" charset="0"/>
            </a:endParaRPr>
          </a:p>
          <a:p>
            <a:pPr marL="0" marR="0" algn="ctr">
              <a:spcBef>
                <a:spcPts val="0"/>
              </a:spcBef>
              <a:spcAft>
                <a:spcPts val="0"/>
              </a:spcAft>
            </a:pPr>
            <a:r>
              <a:rPr lang="en-US" sz="2000" dirty="0" smtClean="0">
                <a:latin typeface="Garamond" panose="02020404030301010803" pitchFamily="18" charset="0"/>
                <a:ea typeface="Times New Roman" charset="0"/>
              </a:rPr>
              <a:t>Tweets</a:t>
            </a:r>
            <a:r>
              <a:rPr lang="en-US" sz="2000" dirty="0">
                <a:latin typeface="Garamond" panose="02020404030301010803" pitchFamily="18" charset="0"/>
                <a:ea typeface="Times New Roman" charset="0"/>
              </a:rPr>
              <a:t> </a:t>
            </a:r>
            <a:r>
              <a:rPr lang="en-US" sz="2000" dirty="0" smtClean="0">
                <a:latin typeface="Garamond" panose="02020404030301010803" pitchFamily="18" charset="0"/>
                <a:ea typeface="Times New Roman" charset="0"/>
              </a:rPr>
              <a:t>from Twitter API</a:t>
            </a: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a:latin typeface="Garamond" panose="02020404030301010803" pitchFamily="18" charset="0"/>
                <a:ea typeface="Times New Roman" charset="0"/>
              </a:rPr>
              <a:t>(</a:t>
            </a:r>
            <a:r>
              <a:rPr lang="en-US" sz="2000" dirty="0" smtClean="0">
                <a:latin typeface="Garamond" panose="02020404030301010803" pitchFamily="18" charset="0"/>
                <a:ea typeface="Times New Roman" charset="0"/>
              </a:rPr>
              <a:t>50,287,283</a:t>
            </a:r>
            <a:r>
              <a:rPr lang="en-US" sz="2000" dirty="0">
                <a:latin typeface="Garamond" panose="02020404030301010803" pitchFamily="18" charset="0"/>
                <a:ea typeface="Times New Roman" charset="0"/>
              </a:rPr>
              <a:t>)</a:t>
            </a:r>
          </a:p>
          <a:p>
            <a:pPr marL="0" marR="0" algn="ctr">
              <a:spcBef>
                <a:spcPts val="0"/>
              </a:spcBef>
              <a:spcAft>
                <a:spcPts val="0"/>
              </a:spcAft>
            </a:pPr>
            <a:r>
              <a:rPr lang="en-US" sz="2000" dirty="0">
                <a:latin typeface="Garamond" panose="02020404030301010803" pitchFamily="18" charset="0"/>
                <a:ea typeface="Times New Roman" charset="0"/>
              </a:rPr>
              <a:t> </a:t>
            </a:r>
          </a:p>
        </p:txBody>
      </p:sp>
      <p:sp>
        <p:nvSpPr>
          <p:cNvPr id="6" name="Down Arrow 5"/>
          <p:cNvSpPr/>
          <p:nvPr/>
        </p:nvSpPr>
        <p:spPr>
          <a:xfrm>
            <a:off x="1930204" y="1380486"/>
            <a:ext cx="484505" cy="310515"/>
          </a:xfrm>
          <a:prstGeom prst="downArrow">
            <a:avLst/>
          </a:prstGeom>
          <a:noFill/>
          <a:ln>
            <a:solidFill>
              <a:srgbClr val="0064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solidFill>
                <a:srgbClr val="0064B1"/>
              </a:solidFill>
              <a:latin typeface="Garamond" panose="02020404030301010803" pitchFamily="18" charset="0"/>
            </a:endParaRPr>
          </a:p>
        </p:txBody>
      </p:sp>
      <p:sp>
        <p:nvSpPr>
          <p:cNvPr id="8" name="Rectangle 7"/>
          <p:cNvSpPr/>
          <p:nvPr/>
        </p:nvSpPr>
        <p:spPr>
          <a:xfrm>
            <a:off x="1124350" y="1715926"/>
            <a:ext cx="2096213" cy="457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endParaRPr lang="en-US" sz="2000" dirty="0" smtClean="0">
              <a:latin typeface="Garamond" panose="02020404030301010803" pitchFamily="18" charset="0"/>
              <a:ea typeface="Times New Roman" charset="0"/>
            </a:endParaRPr>
          </a:p>
          <a:p>
            <a:pPr marL="0" marR="0" algn="ctr">
              <a:spcBef>
                <a:spcPts val="0"/>
              </a:spcBef>
              <a:spcAft>
                <a:spcPts val="0"/>
              </a:spcAft>
            </a:pP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smtClean="0">
                <a:latin typeface="Garamond" panose="02020404030301010803" pitchFamily="18" charset="0"/>
                <a:ea typeface="Times New Roman" charset="0"/>
              </a:rPr>
              <a:t>Unique tweets</a:t>
            </a: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a:latin typeface="Garamond" panose="02020404030301010803" pitchFamily="18" charset="0"/>
                <a:ea typeface="Times New Roman" charset="0"/>
              </a:rPr>
              <a:t>(</a:t>
            </a:r>
            <a:r>
              <a:rPr lang="en-US" sz="2000" dirty="0" smtClean="0">
                <a:latin typeface="Garamond" panose="02020404030301010803" pitchFamily="18" charset="0"/>
                <a:ea typeface="Times New Roman" charset="0"/>
              </a:rPr>
              <a:t>26,726,483</a:t>
            </a:r>
            <a:r>
              <a:rPr lang="en-US" sz="2000" dirty="0">
                <a:latin typeface="Garamond" panose="02020404030301010803" pitchFamily="18" charset="0"/>
                <a:ea typeface="Times New Roman" charset="0"/>
              </a:rPr>
              <a:t>)</a:t>
            </a:r>
          </a:p>
          <a:p>
            <a:pPr marL="0" marR="0" algn="ctr">
              <a:spcBef>
                <a:spcPts val="0"/>
              </a:spcBef>
              <a:spcAft>
                <a:spcPts val="0"/>
              </a:spcAft>
            </a:pPr>
            <a:r>
              <a:rPr lang="en-US" sz="2000" dirty="0">
                <a:latin typeface="Garamond" panose="02020404030301010803" pitchFamily="18" charset="0"/>
                <a:ea typeface="Times New Roman" charset="0"/>
              </a:rPr>
              <a:t> </a:t>
            </a:r>
          </a:p>
          <a:p>
            <a:pPr marL="0" marR="0" algn="ctr">
              <a:spcBef>
                <a:spcPts val="0"/>
              </a:spcBef>
              <a:spcAft>
                <a:spcPts val="0"/>
              </a:spcAft>
            </a:pPr>
            <a:r>
              <a:rPr lang="en-US" sz="2000" dirty="0">
                <a:latin typeface="Garamond" panose="02020404030301010803" pitchFamily="18" charset="0"/>
                <a:ea typeface="Times New Roman" charset="0"/>
              </a:rPr>
              <a:t> </a:t>
            </a:r>
          </a:p>
        </p:txBody>
      </p:sp>
      <p:sp>
        <p:nvSpPr>
          <p:cNvPr id="9" name="Rectangle 8"/>
          <p:cNvSpPr/>
          <p:nvPr/>
        </p:nvSpPr>
        <p:spPr>
          <a:xfrm>
            <a:off x="1124350" y="2632800"/>
            <a:ext cx="2096213" cy="4572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endParaRPr lang="en-US" sz="2000" dirty="0" smtClean="0">
              <a:latin typeface="Garamond" panose="02020404030301010803" pitchFamily="18" charset="0"/>
              <a:ea typeface="Times New Roman" charset="0"/>
            </a:endParaRPr>
          </a:p>
          <a:p>
            <a:pPr marL="0" marR="0" algn="ctr">
              <a:spcBef>
                <a:spcPts val="0"/>
              </a:spcBef>
              <a:spcAft>
                <a:spcPts val="0"/>
              </a:spcAft>
            </a:pP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smtClean="0">
                <a:latin typeface="Garamond" panose="02020404030301010803" pitchFamily="18" charset="0"/>
                <a:ea typeface="Times New Roman" charset="0"/>
              </a:rPr>
              <a:t>Scores &gt; 0.75</a:t>
            </a: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a:latin typeface="Garamond" panose="02020404030301010803" pitchFamily="18" charset="0"/>
                <a:ea typeface="Times New Roman" charset="0"/>
              </a:rPr>
              <a:t>(</a:t>
            </a:r>
            <a:r>
              <a:rPr lang="en-US" sz="2000" dirty="0" smtClean="0">
                <a:latin typeface="Garamond" panose="02020404030301010803" pitchFamily="18" charset="0"/>
                <a:ea typeface="Times New Roman" charset="0"/>
              </a:rPr>
              <a:t>49,509</a:t>
            </a:r>
            <a:r>
              <a:rPr lang="en-US" sz="2000" dirty="0">
                <a:latin typeface="Garamond" panose="02020404030301010803" pitchFamily="18" charset="0"/>
                <a:ea typeface="Times New Roman" charset="0"/>
              </a:rPr>
              <a:t>)</a:t>
            </a:r>
          </a:p>
          <a:p>
            <a:pPr marL="0" marR="0" algn="ctr">
              <a:spcBef>
                <a:spcPts val="0"/>
              </a:spcBef>
              <a:spcAft>
                <a:spcPts val="0"/>
              </a:spcAft>
            </a:pPr>
            <a:r>
              <a:rPr lang="en-US" sz="2000" dirty="0">
                <a:latin typeface="Garamond" panose="02020404030301010803" pitchFamily="18" charset="0"/>
                <a:ea typeface="Times New Roman" charset="0"/>
              </a:rPr>
              <a:t> </a:t>
            </a:r>
          </a:p>
          <a:p>
            <a:pPr marL="0" marR="0" algn="ctr">
              <a:spcBef>
                <a:spcPts val="0"/>
              </a:spcBef>
              <a:spcAft>
                <a:spcPts val="0"/>
              </a:spcAft>
            </a:pPr>
            <a:r>
              <a:rPr lang="en-US" sz="2000" dirty="0">
                <a:latin typeface="Garamond" panose="02020404030301010803" pitchFamily="18" charset="0"/>
                <a:ea typeface="Times New Roman" charset="0"/>
              </a:rPr>
              <a:t> </a:t>
            </a:r>
          </a:p>
        </p:txBody>
      </p:sp>
      <p:sp>
        <p:nvSpPr>
          <p:cNvPr id="10" name="Rectangle 9"/>
          <p:cNvSpPr/>
          <p:nvPr/>
        </p:nvSpPr>
        <p:spPr>
          <a:xfrm>
            <a:off x="152400" y="3438197"/>
            <a:ext cx="4048125" cy="7725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endParaRPr lang="en-US" sz="2000" dirty="0" smtClean="0">
              <a:latin typeface="Garamond" panose="02020404030301010803" pitchFamily="18" charset="0"/>
              <a:ea typeface="Times New Roman" charset="0"/>
            </a:endParaRPr>
          </a:p>
          <a:p>
            <a:pPr marL="0" marR="0" algn="ctr">
              <a:spcBef>
                <a:spcPts val="0"/>
              </a:spcBef>
              <a:spcAft>
                <a:spcPts val="0"/>
              </a:spcAft>
            </a:pPr>
            <a:endParaRPr lang="en-US" sz="2000" dirty="0">
              <a:latin typeface="Garamond" panose="02020404030301010803" pitchFamily="18" charset="0"/>
              <a:ea typeface="Times New Roman" charset="0"/>
            </a:endParaRPr>
          </a:p>
          <a:p>
            <a:pPr algn="ctr"/>
            <a:r>
              <a:rPr lang="en-US" sz="2000" dirty="0" smtClean="0">
                <a:latin typeface="Garamond" panose="02020404030301010803" pitchFamily="18" charset="0"/>
                <a:ea typeface="Times New Roman" charset="0"/>
              </a:rPr>
              <a:t>After </a:t>
            </a:r>
            <a:r>
              <a:rPr lang="en-US" sz="2000" dirty="0" smtClean="0">
                <a:solidFill>
                  <a:srgbClr val="000000"/>
                </a:solidFill>
                <a:latin typeface="Garamond" panose="02020404030301010803" pitchFamily="18" charset="0"/>
                <a:ea typeface="Times New Roman" charset="0"/>
              </a:rPr>
              <a:t>removing duplicates </a:t>
            </a:r>
            <a:r>
              <a:rPr lang="en-US" sz="2000" dirty="0">
                <a:solidFill>
                  <a:srgbClr val="000000"/>
                </a:solidFill>
                <a:latin typeface="Garamond" panose="02020404030301010803" pitchFamily="18" charset="0"/>
                <a:ea typeface="Times New Roman" charset="0"/>
              </a:rPr>
              <a:t>and </a:t>
            </a:r>
            <a:r>
              <a:rPr lang="en-US" sz="2000" dirty="0" smtClean="0">
                <a:solidFill>
                  <a:srgbClr val="000000"/>
                </a:solidFill>
                <a:latin typeface="Garamond" panose="02020404030301010803" pitchFamily="18" charset="0"/>
                <a:ea typeface="Times New Roman" charset="0"/>
              </a:rPr>
              <a:t>junk</a:t>
            </a: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a:latin typeface="Garamond" panose="02020404030301010803" pitchFamily="18" charset="0"/>
                <a:ea typeface="Times New Roman" charset="0"/>
              </a:rPr>
              <a:t>(</a:t>
            </a:r>
            <a:r>
              <a:rPr lang="en-US" sz="2000" dirty="0" smtClean="0">
                <a:latin typeface="Garamond" panose="02020404030301010803" pitchFamily="18" charset="0"/>
                <a:ea typeface="Times New Roman" charset="0"/>
              </a:rPr>
              <a:t>18,266</a:t>
            </a:r>
            <a:r>
              <a:rPr lang="en-US" sz="2000" dirty="0">
                <a:latin typeface="Garamond" panose="02020404030301010803" pitchFamily="18" charset="0"/>
                <a:ea typeface="Times New Roman" charset="0"/>
              </a:rPr>
              <a:t>)</a:t>
            </a:r>
          </a:p>
          <a:p>
            <a:pPr marL="0" marR="0" algn="ctr">
              <a:spcBef>
                <a:spcPts val="0"/>
              </a:spcBef>
              <a:spcAft>
                <a:spcPts val="0"/>
              </a:spcAft>
            </a:pPr>
            <a:r>
              <a:rPr lang="en-US" sz="2000" dirty="0">
                <a:latin typeface="Garamond" panose="02020404030301010803" pitchFamily="18" charset="0"/>
                <a:ea typeface="Times New Roman" charset="0"/>
              </a:rPr>
              <a:t> </a:t>
            </a:r>
          </a:p>
          <a:p>
            <a:pPr marL="0" marR="0" algn="ctr">
              <a:spcBef>
                <a:spcPts val="0"/>
              </a:spcBef>
              <a:spcAft>
                <a:spcPts val="0"/>
              </a:spcAft>
            </a:pPr>
            <a:r>
              <a:rPr lang="en-US" sz="2000" dirty="0">
                <a:latin typeface="Garamond" panose="02020404030301010803" pitchFamily="18" charset="0"/>
                <a:ea typeface="Times New Roman" charset="0"/>
              </a:rPr>
              <a:t> </a:t>
            </a:r>
          </a:p>
        </p:txBody>
      </p:sp>
      <p:sp>
        <p:nvSpPr>
          <p:cNvPr id="11" name="Down Arrow 10"/>
          <p:cNvSpPr/>
          <p:nvPr/>
        </p:nvSpPr>
        <p:spPr>
          <a:xfrm>
            <a:off x="1930204" y="2260160"/>
            <a:ext cx="484505" cy="310515"/>
          </a:xfrm>
          <a:prstGeom prst="downArrow">
            <a:avLst/>
          </a:prstGeom>
          <a:noFill/>
          <a:ln>
            <a:solidFill>
              <a:srgbClr val="0064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solidFill>
                <a:srgbClr val="0064B1"/>
              </a:solidFill>
              <a:latin typeface="Garamond" panose="02020404030301010803" pitchFamily="18" charset="0"/>
            </a:endParaRPr>
          </a:p>
        </p:txBody>
      </p:sp>
      <p:sp>
        <p:nvSpPr>
          <p:cNvPr id="12" name="Down Arrow 11"/>
          <p:cNvSpPr/>
          <p:nvPr/>
        </p:nvSpPr>
        <p:spPr>
          <a:xfrm>
            <a:off x="1930204" y="3171512"/>
            <a:ext cx="484505" cy="310515"/>
          </a:xfrm>
          <a:prstGeom prst="downArrow">
            <a:avLst/>
          </a:prstGeom>
          <a:noFill/>
          <a:ln>
            <a:solidFill>
              <a:srgbClr val="0064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solidFill>
                <a:srgbClr val="0064B1"/>
              </a:solidFill>
              <a:latin typeface="Garamond" panose="02020404030301010803" pitchFamily="18" charset="0"/>
            </a:endParaRPr>
          </a:p>
        </p:txBody>
      </p:sp>
      <p:sp>
        <p:nvSpPr>
          <p:cNvPr id="13" name="Text Box 26"/>
          <p:cNvSpPr txBox="1"/>
          <p:nvPr/>
        </p:nvSpPr>
        <p:spPr>
          <a:xfrm>
            <a:off x="4305301" y="982667"/>
            <a:ext cx="4667250" cy="2554545"/>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spAutoFit/>
          </a:bodyPr>
          <a:lstStyle/>
          <a:p>
            <a:r>
              <a:rPr lang="en-US" sz="2000" dirty="0">
                <a:solidFill>
                  <a:srgbClr val="000000"/>
                </a:solidFill>
                <a:latin typeface="Garamond" panose="02020404030301010803" pitchFamily="18" charset="0"/>
                <a:ea typeface="Times New Roman" charset="0"/>
              </a:rPr>
              <a:t>August </a:t>
            </a:r>
            <a:r>
              <a:rPr lang="en-US" sz="2000" dirty="0" smtClean="0">
                <a:solidFill>
                  <a:srgbClr val="000000"/>
                </a:solidFill>
                <a:latin typeface="Garamond" panose="02020404030301010803" pitchFamily="18" charset="0"/>
                <a:ea typeface="Times New Roman" charset="0"/>
              </a:rPr>
              <a:t>1</a:t>
            </a:r>
            <a:r>
              <a:rPr lang="en-US" sz="2000" baseline="30000" dirty="0" smtClean="0">
                <a:solidFill>
                  <a:srgbClr val="000000"/>
                </a:solidFill>
                <a:latin typeface="Garamond" panose="02020404030301010803" pitchFamily="18" charset="0"/>
                <a:ea typeface="Times New Roman" charset="0"/>
              </a:rPr>
              <a:t>st</a:t>
            </a:r>
            <a:r>
              <a:rPr lang="en-US" sz="2000" dirty="0" smtClean="0">
                <a:solidFill>
                  <a:srgbClr val="000000"/>
                </a:solidFill>
                <a:latin typeface="Garamond" panose="02020404030301010803" pitchFamily="18" charset="0"/>
                <a:ea typeface="Times New Roman" charset="0"/>
              </a:rPr>
              <a:t>  </a:t>
            </a:r>
            <a:r>
              <a:rPr lang="en-US" sz="2000" dirty="0">
                <a:solidFill>
                  <a:srgbClr val="000000"/>
                </a:solidFill>
                <a:latin typeface="Garamond" panose="02020404030301010803" pitchFamily="18" charset="0"/>
                <a:ea typeface="Times New Roman" charset="0"/>
              </a:rPr>
              <a:t>to October </a:t>
            </a:r>
            <a:r>
              <a:rPr lang="en-US" sz="2000" dirty="0" smtClean="0">
                <a:solidFill>
                  <a:srgbClr val="000000"/>
                </a:solidFill>
                <a:latin typeface="Garamond" panose="02020404030301010803" pitchFamily="18" charset="0"/>
                <a:ea typeface="Times New Roman" charset="0"/>
              </a:rPr>
              <a:t>31</a:t>
            </a:r>
            <a:r>
              <a:rPr lang="en-US" sz="2000" baseline="30000" dirty="0" smtClean="0">
                <a:solidFill>
                  <a:srgbClr val="000000"/>
                </a:solidFill>
                <a:latin typeface="Garamond" panose="02020404030301010803" pitchFamily="18" charset="0"/>
                <a:ea typeface="Times New Roman" charset="0"/>
              </a:rPr>
              <a:t>st</a:t>
            </a:r>
            <a:r>
              <a:rPr lang="en-US" sz="2000" dirty="0" smtClean="0">
                <a:solidFill>
                  <a:srgbClr val="000000"/>
                </a:solidFill>
                <a:latin typeface="Garamond" panose="02020404030301010803" pitchFamily="18" charset="0"/>
                <a:ea typeface="Times New Roman" charset="0"/>
              </a:rPr>
              <a:t>, 2015</a:t>
            </a:r>
            <a:endParaRPr lang="en-US" sz="2000" dirty="0" smtClean="0">
              <a:ln>
                <a:noFill/>
              </a:ln>
              <a:solidFill>
                <a:srgbClr val="000000"/>
              </a:solidFill>
              <a:latin typeface="Garamond" panose="02020404030301010803" pitchFamily="18" charset="0"/>
              <a:ea typeface="Times New Roman" charset="0"/>
            </a:endParaRPr>
          </a:p>
          <a:p>
            <a:pPr marL="0" marR="0">
              <a:spcBef>
                <a:spcPts val="0"/>
              </a:spcBef>
              <a:spcAft>
                <a:spcPts val="0"/>
              </a:spcAft>
            </a:pPr>
            <a:endParaRPr lang="en-US" sz="2000" dirty="0">
              <a:solidFill>
                <a:srgbClr val="000000"/>
              </a:solidFill>
              <a:latin typeface="Garamond" panose="02020404030301010803" pitchFamily="18" charset="0"/>
              <a:ea typeface="Times New Roman" charset="0"/>
            </a:endParaRPr>
          </a:p>
          <a:p>
            <a:pPr marL="0" marR="0">
              <a:spcBef>
                <a:spcPts val="0"/>
              </a:spcBef>
              <a:spcAft>
                <a:spcPts val="0"/>
              </a:spcAft>
            </a:pPr>
            <a:r>
              <a:rPr lang="en-US" sz="2000" dirty="0" smtClean="0">
                <a:ln>
                  <a:noFill/>
                </a:ln>
                <a:solidFill>
                  <a:srgbClr val="000000"/>
                </a:solidFill>
                <a:latin typeface="Garamond" panose="02020404030301010803" pitchFamily="18" charset="0"/>
                <a:ea typeface="Times New Roman" charset="0"/>
              </a:rPr>
              <a:t>Query:</a:t>
            </a:r>
          </a:p>
          <a:p>
            <a:pPr marL="342900" marR="0" indent="-342900">
              <a:spcBef>
                <a:spcPts val="0"/>
              </a:spcBef>
              <a:spcAft>
                <a:spcPts val="0"/>
              </a:spcAft>
              <a:buFontTx/>
              <a:buChar char="-"/>
            </a:pPr>
            <a:r>
              <a:rPr lang="en-US" sz="2000" dirty="0" smtClean="0">
                <a:ln>
                  <a:noFill/>
                </a:ln>
                <a:solidFill>
                  <a:srgbClr val="000000"/>
                </a:solidFill>
                <a:latin typeface="Garamond" panose="02020404030301010803" pitchFamily="18" charset="0"/>
                <a:ea typeface="Times New Roman" charset="0"/>
              </a:rPr>
              <a:t>Keywords: 400 unigram/bigram/trigram from </a:t>
            </a:r>
            <a:r>
              <a:rPr lang="en-US" sz="2000" dirty="0" smtClean="0">
                <a:solidFill>
                  <a:srgbClr val="000000"/>
                </a:solidFill>
                <a:latin typeface="Garamond" panose="02020404030301010803" pitchFamily="18" charset="0"/>
                <a:ea typeface="Times New Roman" charset="0"/>
              </a:rPr>
              <a:t>30 debates</a:t>
            </a:r>
          </a:p>
          <a:p>
            <a:pPr marL="342900" marR="0" indent="-342900">
              <a:spcBef>
                <a:spcPts val="0"/>
              </a:spcBef>
              <a:spcAft>
                <a:spcPts val="0"/>
              </a:spcAft>
              <a:buFontTx/>
              <a:buChar char="-"/>
            </a:pPr>
            <a:r>
              <a:rPr lang="en-US" sz="2000" dirty="0" smtClean="0">
                <a:solidFill>
                  <a:srgbClr val="000000"/>
                </a:solidFill>
                <a:latin typeface="Garamond" panose="02020404030301010803" pitchFamily="18" charset="0"/>
                <a:ea typeface="Times New Roman" charset="0"/>
              </a:rPr>
              <a:t>Twitter accounts: 220 accounts from 10 lists of politicians, government offices, organizations, …</a:t>
            </a:r>
            <a:endParaRPr lang="en-US" sz="2000" dirty="0">
              <a:latin typeface="Garamond" panose="02020404030301010803" pitchFamily="18" charset="0"/>
              <a:ea typeface="Times New Roman" charset="0"/>
            </a:endParaRPr>
          </a:p>
        </p:txBody>
      </p:sp>
      <p:sp>
        <p:nvSpPr>
          <p:cNvPr id="14" name="Down Arrow 13"/>
          <p:cNvSpPr/>
          <p:nvPr/>
        </p:nvSpPr>
        <p:spPr>
          <a:xfrm>
            <a:off x="1930204" y="4210706"/>
            <a:ext cx="484505" cy="310515"/>
          </a:xfrm>
          <a:prstGeom prst="downArrow">
            <a:avLst/>
          </a:prstGeom>
          <a:noFill/>
          <a:ln>
            <a:solidFill>
              <a:srgbClr val="0064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solidFill>
                <a:srgbClr val="0064B1"/>
              </a:solidFill>
              <a:latin typeface="Garamond" panose="02020404030301010803" pitchFamily="18" charset="0"/>
            </a:endParaRPr>
          </a:p>
        </p:txBody>
      </p:sp>
      <p:sp>
        <p:nvSpPr>
          <p:cNvPr id="15" name="Rectangle 14"/>
          <p:cNvSpPr/>
          <p:nvPr/>
        </p:nvSpPr>
        <p:spPr>
          <a:xfrm>
            <a:off x="152400" y="4370991"/>
            <a:ext cx="4048125" cy="7725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endParaRPr lang="en-US" sz="2000" dirty="0" smtClean="0">
              <a:latin typeface="Garamond" panose="02020404030301010803" pitchFamily="18" charset="0"/>
              <a:ea typeface="Times New Roman" charset="0"/>
            </a:endParaRPr>
          </a:p>
          <a:p>
            <a:pPr marL="0" marR="0" algn="ctr">
              <a:spcBef>
                <a:spcPts val="0"/>
              </a:spcBef>
              <a:spcAft>
                <a:spcPts val="0"/>
              </a:spcAft>
            </a:pPr>
            <a:endParaRPr lang="en-US" sz="2000" dirty="0">
              <a:latin typeface="Garamond" panose="02020404030301010803" pitchFamily="18" charset="0"/>
              <a:ea typeface="Times New Roman" charset="0"/>
            </a:endParaRPr>
          </a:p>
          <a:p>
            <a:pPr algn="ctr"/>
            <a:r>
              <a:rPr lang="en-US" sz="2000" dirty="0" smtClean="0">
                <a:latin typeface="Garamond" panose="02020404030301010803" pitchFamily="18" charset="0"/>
                <a:ea typeface="Times New Roman" charset="0"/>
              </a:rPr>
              <a:t>Political tweets</a:t>
            </a: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smtClean="0">
                <a:latin typeface="Garamond" panose="02020404030301010803" pitchFamily="18" charset="0"/>
                <a:ea typeface="Times New Roman" charset="0"/>
              </a:rPr>
              <a:t>(~9,000)</a:t>
            </a:r>
            <a:endParaRPr lang="en-US" sz="2000" dirty="0">
              <a:latin typeface="Garamond" panose="02020404030301010803" pitchFamily="18" charset="0"/>
              <a:ea typeface="Times New Roman" charset="0"/>
            </a:endParaRPr>
          </a:p>
          <a:p>
            <a:pPr marL="0" marR="0" algn="ctr">
              <a:spcBef>
                <a:spcPts val="0"/>
              </a:spcBef>
              <a:spcAft>
                <a:spcPts val="0"/>
              </a:spcAft>
            </a:pPr>
            <a:r>
              <a:rPr lang="en-US" sz="2000" dirty="0">
                <a:latin typeface="Garamond" panose="02020404030301010803" pitchFamily="18" charset="0"/>
                <a:ea typeface="Times New Roman" charset="0"/>
              </a:rPr>
              <a:t> </a:t>
            </a:r>
          </a:p>
          <a:p>
            <a:pPr marL="0" marR="0" algn="ctr">
              <a:spcBef>
                <a:spcPts val="0"/>
              </a:spcBef>
              <a:spcAft>
                <a:spcPts val="0"/>
              </a:spcAft>
            </a:pPr>
            <a:r>
              <a:rPr lang="en-US" sz="2000" dirty="0">
                <a:latin typeface="Garamond" panose="02020404030301010803" pitchFamily="18" charset="0"/>
                <a:ea typeface="Times New Roman" charset="0"/>
              </a:rPr>
              <a:t> </a:t>
            </a:r>
          </a:p>
        </p:txBody>
      </p:sp>
    </p:spTree>
    <p:extLst>
      <p:ext uri="{BB962C8B-B14F-4D97-AF65-F5344CB8AC3E}">
        <p14:creationId xmlns:p14="http://schemas.microsoft.com/office/powerpoint/2010/main" val="348311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Media Coverage</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32" y="1931675"/>
            <a:ext cx="4409348" cy="1637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48</a:t>
            </a:fld>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219074"/>
            <a:ext cx="817061" cy="4641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364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t>Commercialization</a:t>
            </a:r>
            <a:endParaRPr lang="en-US" dirty="0"/>
          </a:p>
        </p:txBody>
      </p:sp>
      <p:sp>
        <p:nvSpPr>
          <p:cNvPr id="4" name="AutoShape 4" descr="Image result for nsf i-cor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Image result for nsf i-corp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xQSEhQUEhQWFhUXFhwaGBgXGB4WHxcYHB8eHR0aHyAfHikhGhwlHRcXIzEiJSkrLjIuFyAzODMsNygtLisBCgoKDg0OGxAQGzgkICYwMjEsMjQtNCwvNzQ0LCw0NCwtLywsLCwsNCwsLCwsLCw0LywsLCwsLCwsLCwsLCwsLP/AABEIAIQBfgMBEQACEQEDEQH/xAAcAAEAAgMBAQEAAAAAAAAAAAAABQYDBAcCAQj/xABNEAACAQIDBAUEDggEBQUBAAABAgMAEQQSIQUGMUETIlFhcQeBkbEUFTI0QlJTc5KTobLB0RYXI1RictLhJDOi02ODwvDxQ0RVguIl/8QAGwEBAAIDAQEAAAAAAAAAAAAAAAQFAQIDBgf/xAA6EQACAgEBBQQIBgIBBAMAAAAAAQIDEQQFEiExQRNRcZEzUmGBocHR8BQVIjKx4SNCBjRDcvEWU5L/2gAMAwEAAhEDEQA/AO40AoBQCgFAKAUAoBQCgFAKAi9q7bSCXDxMrE4hyikWspAB1ueGvKukK3KLkuhpKxRaXeSlczcUAoBQCgFAKAUAoBQCgFAKAUAoBQCgFAKAUAoBQCgFAKAUAoBQCgFAKAUAoBQCgFAKAUAoBQCgFAKAUAoBQCgKfvn792X8+/3RUqj0dngRrvSQ8S4VFJIoBQCgFAKAUAoBQCgFAKAUAoBQCgFAKAUAoBQCgFAKAUAoBQCgFAKAUAoBQCgFAKAUAoDw0oBAJAJ4C+p8K1coppN8WZw+Z7rYwaO1sf0KBrA3YCx+31VG1V/Yw3vadK4b7wbwNSTmeZHCgkmwAuT2CsSkorLCWQjAgEG4PAjnRNNZQ5HqsgUAoCn75+/dl/Pv90VKo9HZ4Ea70kPEuFRSSKAUAoBQCgFAKAUAoBQCgFAKAUAoBQCgFAKAUAoBQCgFAKAUAoBQCgFAKAUAoBQCgFAKAr29U+UxZTZwSRbkP/I+yqraU1FxxzXEk6dZznkZdm7UnmHVjTTQsSQL+Gtb6fVX3LhFeOcGJ1wjzZG7xJKGUyspuDlC3sLWvx8RUPXq1SXaPwwdad3D3SS2SuJEakGNlI6oYkEDlqBUzTLUqtPg10zzOVnZ7xGba2nK14mAS3EA3vzGvZwNQ9XqrZZrksd51qriv1LiWbZsqtEhXhlA8LDhVxROMq4uPLBEmmpPJs12NRQCgKfvn792X8+/3RUqj0dngRrvSQ8S4VFJIoBQCgFAKAUAoBQCgFAKAUAoBQCgFAKAUAoBQCgFAKAUAoBQCgFAKAUAoBQCgFAKA0trxM0ZyMVZesLc7a2NR9VGUq3uvDXE3raUuJAw7emfKl0UkgZrcL8+Nqq4a+6eIcFnqSXRBcSQ2nhIY4mzm7sDZm1Ytyt2Dhw0qfPRwlFxSzJ9eufl/BwVrTzyRRcRvZPg5AkcQySMozt1he44AEWOvM8qmbP2VKuLc5+5fV/QiarXfqSjH3kbvtvDi0eM9KCpBsCiaEWvy4aip0dmaa/0iba9rX8YI1+suqf6Hz9hu7ub+zCOONuvJY2UoFDAEkZSO7TzGtpbOhBYg8Je/wDv4ivWyl+5ZfkT2zsQryq8+gY3bN2kcDbvt3VQz2VON2/J70evf5ffgWkdVFwwlhlix8YgQywMFvbq8VfwHb4VrfFUR7Wp49nR/fsNoPfe7I0MJjpcTIqM2VR1jk6vDXtvxtUWq+3U2KDeFz4cOR0lCNccotNXZEFAU/fP37sv59/uipVHo7PAjXekh4lwqKSSC3wxTxwAoxUlwCQbG1iePLgKqtsXTqoTg8ZePgyRpoqU+JTV2rONemk07XJ/GvNLWahPPaPzZO7OHcePKTtiePEokc0ka9CrWRimpLXJsdeAr6js+qEqt6STeTx+0rZxtUYyaWOjwa24G28Q+NjR55HRwwKu5caKSOJ0NwK6aymtUtqKTRz0N9juUXJtPveehD7V3gxRml/xEw/aNYLIygAEgAAGwFd66KtxfpXLuI9uotc5fqfPvLDu/t7Ee12NYyuzx5cjMSzLnNjYnXw7Ki3UV9vBY4MmUaiz8PY88VyKn7fYr95n+tf86m9hV6q8kV/b2+u/NnQ8btaY4PBN0jBnju7A2LEBeJHia8H/AMitnTYoVvCy+XDlj6nrtm/5KlKXF4RqbM2pN00d5ZCC6ggsSCCQDoao9Lq7+2hmb5rq31J9lcN18Do1ezKwUAoBQCgFAKAUAoBQCgFAKAUAoBQCgFAKAUAoBQCgFAKA+Zhe19eysZWcAj9p4u/7FDeR9P5RzY+a9RdRbn/FD9z+HtOtcf8AZ8kQe39mxwqhVtTpYm5a3Fvz5aio8tlqUoxrfj9f6N/xOE3Ig8RKxBOrMF0BPG3AXPAV6CimFUVGP1ZXWTlLiVjbQxTQPIeoCADCBmKqCDnzDnpfhoKm17ikl8SHb2jg5cvYVTFbTll/zHLaAagcAb9nbzqVGEY8kQZWzlzZNbpYmVnACLIiW4kKUBvqO06muN8YpEjTSm3jGUic2lvCIpjEFuQtye+17WNr6d/5VxhTvR3iTO9Rlu4NvDbwwsAGkCAWNmNgAwvcd34jwvU7R2U71vQ/cvj/AH9+EzTa6MeEnwL77XLEqTQktlFzrfOhGpHfbUVVvSqhK2vmuftXUnKxz/TLqS8GJR1zKwI9Xj2VOhbCcd6L4HFxaeGZVYEXBuDzFbpprKNSob5+/dl/Pv8AdFS6PR2eBGu9JDxLhUUkkVvHg0lhs8gjAYEMeF9RbiO2oG0dPC6nE5buHnJ2pm4y4LJWI9hQEgezIzc8gP6qpI7NobS7dfD6kp3T9Qy77brxYiZJGxKwtkC5WANwCbEdYdpr2VO06tJHcm154KLU7PlqJb8X8MmvuhulFBiVlGLSVkDWRQBxGW56x0AJraza9Wpi662s+OTWjZkqJqyT+GCH2tupheml/wD6MKEuxKMASpJuVPXGo8KsK9VbuL/G39+BCt0lW+/8iXH76k9sHdmD2FiY1xSyLKetIlrJl1GmY8OJuedRNTq5RsVk47u73kvT6SDqlCMs57iv/oND/wDIRfQ//da//INN3r/9I5/ktnf8P7LhtDYcQw2HjM4QRLlV2tZwQNePdfSqDa1VerxZOajxeO7j70XWkzTHcSzg09m7EhEqEYpGIYEKLXJGtvdd1Vmm2fQrYtXJ4fJf+yTO6W6/0l1r0pBFAKAUBinxKJq7qv8AMwX11lRb5Iw5Jc2a3tzh/l4frF/Ot+ys9V+Rp21frLzPcO1IHIVZomY8AHUk+ABrDrmllp+RlWwbwmvM260Nzy7hRckAdpNqJZDeDUO2MPw6eL6xfzrp2U/Vfkc+1r9ZeZtRSqwurBh2g39VaNNczdNPke6wZNXEbRijOWSWNDa9mcKbdtia3jXKSykaSshF4bwY/bnD/Lw/WL+dZ7Kz1X5GO2r9ZeZ9XbGHOgniP/MX86dlP1X5Dta/WXmbitfUaiuZ0MOJxkcdukdEvwzMFv4XNbRhKXJZNZTjHm8GD25w/wAvD9Yv51t2VnqvyNe2r9ZeY9ucP8vD9Yv507Kz1X5Dtq/WXmbcUqsLqQw7Qbj7K0aa5m6afI91gyeJZVUXZgo7SbD7ayk3yMNpczU9ucP8vD9Yv51v2VnqvyNO2r9ZeY9ucP8ALw/WL+dOys9V+Q7av1l5mfDYyOS/Ruj245WDW8bGtZQlHmsG0ZxlyeTW2tstZh2OB1T+B7qh6nSxuXt6HauxwfsKnhRJHaVAQAbZrXHYe6qKvtK/8kVy6k2W7L9LIqLakmKmmlfNlW0cfVIUqt7svbdr+gV7LTVuFMXP9zWX8l7l8clJOalZLHJcF9TODXcwVPe3GTMSkccojUdaQBrMCNR2ZdeNSaIx5t8SFqZzfCK4d5VcLg5JSRGjuRqQilrDtNuAqVKSjzZDjCUuSN/Z64nDSjLE6uynquhGZeJPLQWvcdlc5OE48zpX2lcuCL3FstM7SOBI7aElQQLaZQLaeuoTm8YXAslCOcvizTxW60LvnClTcEgDqm3EWtpfurdXySxk5y08G8lk2bi5I4lw8RIUCyrqzWPIE3NuNed2s7YSThyl/P8Af1LXRqDjh9P4NrZeyy82SQFcouw4G2mn21UafS79u5NYxxZMss3Y5RcYYgihVFgOAr0EIKC3Y8iC228sqW+fv3Zfz7/dFTKPR2eBFu9JDxLhUUklc35/yE+dH3Wql256CP8A5fJknS/vfgUc15YsCd3y/wA9fml9Zq32z6df+K/lkfTfs95h3U99R/8A2+6a47K/6uHv/hm2o9Gznu0v86X5x/vGvrVf7F4I8Db++Xi/5LfuQf8ABY7xjrzn/Jv+mfh80Xew/wBz8fkY6+cHqSc2772wf8jf9NWu0P8Ap6PB/Ij1fvmRmzP86L5xPvCoOl9PDxX8nWf7X4HUq92VIoBQFD8oW9zwH2PhzaQi7vzQHgo/iI1vyBHM6WWi0imt+fLoVmu1jrfZw59Wc2hws2IYlUkmb4RAaQ+c6/bVq5QrXFpfAp1Gdj4Jt+Zsfo9iv3ab6pvyrX8RV6y8zb8Nb6j8ia3M2LiI8bAzwSqoY3Zo2AHVbibaVH1V1cqZJSXn7STo6LI3Rbi17vYdH3u3gGCgz2DSMcsanm3ae4DU+Yc6qtNQ7p46dS31WoVMN7r0ON47Hz4uS8jPK5Oii58yqNB5hV9CEKo8OCPPTssul+p5f30Pf6PYr92m+qb8qx+Iq9ZeZn8Nb6j8jDDLNhZLqZIZB4ofODxHjpWzULY8eKMJ2VS4ZT8jru4283s2Ih7CaO2e2gYHgw7OBuO3xFUer03Yy4cmX2j1XbR481zKN5VB/jR8ynrarHZ3off9Cs2n6b3fUrmF2PPIuaOCR1+MqFhpx1AqXK6EXiUkveQ40Tksxi2vA9vsHEgEnDTADUno20HorCvrf+y8zZ6e1cd1+Ru7qbySYORSGJhJ66cRY8WA5MOOnG1c9Tpo3R9vQ6abUypl7OqLf5X9Y8N/M/qFQdmfukT9q/tic8wezpZr9FE8lrXyKWtfhew04H0VaSsjD9zwVMKpT/asmz+j2K/dpvqm/KtPxFXrLzN/w1vqPyPGzNozYSXNEzRupsym4BtxVl5+f7KzZXC2OJcV98jFdk6ZZjwf3zOzHeBPYPsy2nRZ8t/hcMt/5tL1Qdg+27L2novxC7HtfZk4xtLaE2LlzSs0jsbKoubX+Cq8vAVf11wqjiPBffM87ZZO6WZcX98jJ+j2K/dpvqm/KsfiKvWXmZ/DW+o/Ifo9iv3ab6pvyp+Iq9ZeY/DW+o/I6H5LMBLCmIEsbx3ZbZ1K30PC/GqvaNkZuO68lts2uUIy3lguWPxQiRmPIaDtPIVU3WqqDky1hHeeCBxu0lh2dIysuZYXsLi+ex5eJrjonCVcK888LzfEzqHKO9LHLic/8mO8nsSOfpmboA8QtxEZfOC4HZ1VuB416LWU9o1u8+JTaO7ci97lwJzyibHeO2MgLPAVPTRIRazA/tBoQVN9dDbj2246WxP/ABy59H8jvqYNfrjy6opGIxGbZgVTKEGJayls4ByJxNhZdSRpxPfUxLF2fZ8yHJ5owu8tOL3Ykm2NhRgxmJtLKoNjIxBv/MVOlj2doqNG9R1Eu08ESZUOWniq/FlX3b3hkwXTQTBxG6MGiYEFJLXUgH3JPA+NzwqTdTG3Eo8yLTdKpuMuR0zcfErJIWQ3V4ifHVbX7xcj01XamLSwyzpkpPKNPatzPKQLtnfxstzx7lU+it4ftRiXNs2tl7Rbp4jI3uQVzMeKm/E9xPE9grhqYxjDe5Yefl8zpU25YJ3E46NcRGwZSGQqxBvbUFb+e9U9l9cdRGWeaafwwTYwk4NEzVgcCn75+/dl/Pv90VKo9HZ4Ea70kPEuFRSSRW8eIiSG8yZ1LABe/U8eWgNQdo20105ujlZ5HWmMnL9LwViPaODBH+FPH4xP2E61RR1WgTX+L45+ZLddvrEtvNjcOsiiWEyNlvcHLYEmw4686sNpX6WNiVsN548OBxohY1+l4MW7uOwxmCxwFHINmJzcrkanTQGuez9RpJXKNde63y6m10LFHLeUVPa22tm9NLfBMxztdg5TMQdTYNpc3r3NdOp3FiZ5e27S77zXnj99SybrbUwbYScxQGNEP7RD1i1xprfXs14Wqq2tmqDle95Y+0WWzpV2cKVu8TU9sMH+6t9M/nXjvxOg/wDpfn/Zd7lvrFsTCQYiGO8YKZQVB0yi3DQ/92r0Cpo1NMcx/Tjh7PIh704SfHiINg4dGDLGAQbg3JsfOaxDZ+mhJSjDivEO6bWGz3tnai4dAzAtc2AHnP4VtrNXHTQUpLOXgxXW5vCIdN8oyReNgL6m4NqrltyrPGLOz0ku8s9XhFPz/vBijLiZ5Drmle3gCQB5gAK9NTHdrivYeVvnvWSl7Wdv3e2YuGw8cSgCyjMfjMR1mPeTXnrrHZNyZ6WipV1qKJGuR1FAcm8rGKLYqNOSRA+dib/Yq+irrZ0cVt97KLacs2qPciw+SnZqrh2nsM8jEA9iLpbu6wJ9HZUbaNjdm50RL2bUlXv9WXiq4sip+UrZiy4N5LDPFZlPO1wGHhbW3aBU3QWONqXRkHaFSnS5dUUXya4opj4xykV0PozetBVjr45pb7is2fLdvS78/fwNjyqe/R8ynratdneh9/0N9pem931JLcvfHDYXCrFLnzBmJyrcakka3rjqtJZZY5R5HbSayqqpRlz8Cbk8pGDAJAlJ5DJa/pNR1s672eZJe0qcdfI5PiGMsjFVsZHJCjtY6KPTaruP6YrPQopNzk8LmzoXlWjyw4RTxBYehVqr2c8zmy12msQgvvkQ/k+3jhwfT9Nm6+TLlXN7nNe/0hXfW6ed27u9MkfQ6iFO9v8AXHzLh+sfB/8AF+h/eoP5fd7PMsPzGjvfkc13p2quKxUkyKVVrWB42AAubczb1Vbaep1VqDKfU2q2xzS4F6Oz39ocljm6PpLfw9J0n3aru0X43Ptx8MFl2UvwOPZn45KLuttVcLio5nUsq3BA4gEEXF+Yv66sdRU7a3FFbprVVaptHSv1jYP/AIv0P71U/l93s8y4/MaO9+R7h8oeCY2LuveyG32XrD0Fy6fEyto0Pr8CzYTFJKgeNldTwZTcGokouLxJYZMjJSWYvKIHauwiFLrIz5Rchzc252P4VTanQSUd6Mm8d5MruWcNYIHeDYr+wJpbrboWa2t7Wv6q32dpJRuqtzwyjnq7U6px9jOZ7O95Yz+fD+uSvaT9LH3/ACPNQ9FL3Fy8l+94W2CxJBjbSJm1AJ/9M3+CeXo5i0TWaf8A7kPf9SXo9T/25+76Fl25soQWUWKMWyg62WyjKe23qqPVZvcepLlDd4GlsHFthLiL/KOvQtwBYZrqfgXBBtqNeAN63tirOfPvNa3uft5dxI7Ujwm1oJ1AAnhBFyBmiexI15oSDp3HgRpzg7NPJPozM1XfFrqioeRP3zP8yPvCpW0f2LxImz/3SJ320YYjHqVTLneMEKAwDICNQLnrEXv291cOzThB/fMk736pDDR53RAQC7WF+3U+oE+auGtg50Siuv1O1LSsTJLEbFdZEjuCX4HstxvXlrNFONkYZzktI3Jxb7ixbM2UIdQ7tpaxPV8QOXDtq20+kVPHeb/jyI07d/oQG+fv3Zfz7/dFWtHo7PAg3ekh4lwqKSSA31hZoFygm0gJsL2FmF/SRVRtmuU6FurOH8mSNK0p8SkjCudAjEn+E15lUWt4UX5E/ej3k5vjhn6ZSFYjowLgE6gm4q12xVN3JqL5L5kfTSW77zDuphn9kocrWAYkkEW6pHrNcdl02LVRk4vCz09jNtRJdm1koW1tnSrPKDFJfpH+AfjHu1FfU67IOC49Dw1tU1OXB830LbuTgJRgsZeNxmKZQVILZdTYc68//wAi/wAlDjDi8dPFFzsaLg25LHH5GD2O/wARvomvnnY2eq/I9NvLvOkbDjK4eIMCCEFweVe10UXHTwT54RWWvM3g3qknMru+0LNCmVSbPrYXtoap9tVynTHdWePyZJ0rSk8lNTCSEgBGJJ06przS09snhRfkTnOK6nVK96VB+eNpRlJZVPFZHHnDEV6it5in7DydqxOS9rP0FhZQ6Iym4ZQQe0EXFeYkmm0z1cWmk0ZawZFAcf8AKlGRjr/GiQj0sPwq82e/8PvKDaS/ze4ufkwnDYFVHFHcHxJzephUDaEcXN9+Cx2dJOhLuyW2oROK/v7OEwGIJ5qFHixA/H7Kk6OObokXWyUaJHMvJ9GW2hBbkXJ8Ajf2q31rxRL76lNoVm+Pv/g3/Kp79HzKetq57O9D7/oddpem931KgVOmnHh3+HbU4rzNgcOJHCtIkYPwnzW/0qbefTvrWcnFZSz4G0IqTxnHidT3Q3HigZZ3kEz8UK+4X+IanMew/Zzqm1OtlNbiWF17y70uhhW99vL6dxoeV/3GG/mf1CuuzOcjntX9sfEpu7m7U2N6ToTGOjy3zkj3V7Wsp+Kan36mFON7qV2n00787vQmv1Z4v4+H+m/+3Uf8xq7n8PqSfyy7vXx+hM7C8moRg+KkD216NAcpP8ROpHdYVwu2i2sVrHtJFGzFF5sefYdByi1racLd1VZanPtu+TUOxfCyBL69G4OUeBGoHdY1aU7RaWLFn2lVfsxSea3j2EP+rPF/Hw/03/267/mVXc/h9SP+WW96+P0I/bm5OJwsRlcxsgIzdGxJW+lyCo0uRw7a61a2u2W6s5OV2htqjvPDXsPu5O8pwbuGuY3X3P8AGCLHu0uD5uysavT9sljmho9T2LeeT/k7QxFjfhzrz7xjieiKmm1k9jNC6lrqydxU3HqP2VTU69V07uOK5fIlzo3pZ6HKIZsPBDiMNMJjI7LdlygKYySCAT1gcx4kaHlXtK5yvULoYxj+TzUlCneqnnJXT3VMIZ0zYG8r4yBEl1kguC/x1a2Un+LqkE89DzqusoVcm1yZa0XuyOHzRt7b2zHFFGzqylVWO62fOQOJW62tY6hjpxHC2ldUnJpeJvZaoRTfgU7DbxrhocQmHztLidJJnATKuuiKGbU5m6xPm51LdDnJOXJckQVeoRajzfNmfcXeeDZ5d2SWR3XKQMqqovftuTw7K11NE7sJPCNtNfCrLfNkxs7a0WInxM8eZBIyFlkK2BsR1SD3a3HMa1ylXKEYxfQkV2RnKUkZd2tpCTHGcDNFApRdfdM3Fh5vwqt2rqVpq4Ray28vwX9knRw7ayUlySwvE6BgdpLNiQQCAIyFvxJuCfsH2GqmnUxu1GV3cCxnW4V+8nKsiOU/fP37sv59/uipVHo7PAjXekh4lwqKSSH3o2g8EIaOwYuFuRewsT+FV209VPT0qUObeP5+h2ogpywyqrvRiRrnB7sq6/ZVAtr6pP8Ad8ETPw1fcS2823JopVWMhRkDHQG5JPb4VY7T191NqjW8LGeXicaKYyjlmLd3b80k6pIwZWB+CBawJ5Durns/aV9t6rm8p56ezJm6iEYNoqG0t+8aJpAsiqodgFCKbAEgakEnhXv69DTurK+J5OzX3qbSfXuLJurvTPNhMS8pVniK5Wyge67QNNKp9tJaSpzr7vmWmzLpajKn3mD9J8T8oPor+VeK/NtX63wRe/h6+4mNr7elSDDshAaRSWNr8LcL+NWes2jdXRVKPByWX8Pqca6Yuck+hH7O3kxBljDMCC4BGUDQm3Id9Q9PtXUytjGTym0uSOk9PBRbRe69UV4oBQHIPKTsNocQZlH7KY3v8WT4SnxtmHieyrzQXKde4+a/goNoUOFm+uT/AJMW7u/U+FjERVZUX3OYlSo7LjiO4itr9DC2W9nDMUa+dUd1rKJf9aMn7sn1h/prh+WR9b4Hf81l6vx/okN3vKA+JxEUJgVQ5IzBybWUnhl7q5X6BV1ue9yO1G0HbYobuM+0y+VDYTTRJPGLtFcMBxMZ1v35SL+BNY2feoScJdf5M7Roc4qcea/goO7e8k2CYmKzK1syNwNuB04Hv9dWV+nhcsSKvT6mdDzHl3Fo/WjJ+7J9Yf6ah/lkfW+BN/NZer8f6K7vPvXNjbBwEjU3CLfj2kniePZxqVp9LCniuLImp1c7+D4ItXkr2Gy5sU4sGXJHfmCbs3hoAPPUPaN6eK17yds2hrNj9xD+VT36PmU9bV32d6H3/Qj7S9N7vqWfcfZUWJ2aiTIHXO9r8Qcx1B4g+FQ9XbOvUNxeORN0dULNMlNZ5/yVzeXyfSw3fD3mj+L8NR4fD82vdzqXRr4z4T4P4f0Q9Rs+cONfFfH+yvbF3gxGEN4XIF9UbVT4ryPeLGpVtFdq/UveRKtRZT+1+7oXHynzmTD4JyLFwWIHIlVP41A2fHdnNffMsdpPNcH98j15H/8A3X/L/wCum0/9ff8AIxsr/f3fM6RVSXAoDxM+VSewE+ispZZhvCyc0HlSk/dk+sP9NW35ZH1vgU/5q/V+P9H39aMn7sn1h/pp+WR9b4D81l6vx/ojN4d/JcVC0PRLGrWzEMWJAN7DQW1ArrRoY1T3s5ON+0JWw3MYyR26O7zY2R1Gioty3IEkWHnGb0V21OoVMU+85aTT9tJrojsO1ME8tlWTIlusLXJ/tXk9TRO39KlhdT1Fc1Hi1xIb2lEUiGU54ibX4WJ4X7r99V/4JVWJ2cY+Xhk79rvRe7zKn5WN0wAMXAoAACyqO7g482h7gD216bQXwpaqfBPl493v/nxKbXUOxdoua5+H9HLquinJzc7EhMSAeDqV8+hH2i3nrjfHMCRpZYnjvNfeLHSSTOHJAViAt9BbT0ntraqKUVg1vnKU2mRddDiKAy4XDNI6oguzGwH/AHwHfXO22FUHObwkb11yskoR5s7vsrduHB4IRsoZ7XZhxaRuzna9gO4V5bXuFqlbYuPT5JffM9JpYdklCPv+plwe7jWDNJkbiABfL578arqtmywpSlhkmWoXJLJYMMjBQHbMw4m1r1a1qSilJ5feRpNN8Cqb5+/dl/Pv90VNo9HZ4EW70kPEuFRSSRO8uzWxEQVCAQwbraA6EfjVftLSy1NSjF4aeePv+p2osUJZZWF3TmJtmj+kT+FUi2Le3zXn/RK/FQJXeTYMk0iujJbIF6xtwv3d9WG0NmW6ixTg1yxxONN8YRwzFu/u9JFMsjsllB0U3JuCOzvrnodlXUXqybWFn+PAzbqIzjuoqm0vJ7iTLIVeEqXYi7lTYm4uMuh1r3NevrUUmmeYs2dY5tprn99CxbsbpSwYXERyOmeUi2UkgZeFzYcTflVTtiS1lTrhw4dSy2bTLTZcu/oa/wCis3xovpn8q8j+R6nvXm/oXP4usl9rbvu8MCKy5owQbkgG9uGnaKn6vZtllNcItZisfx9DlXelKTfU0Nn7ryrKjM0dlYMbMSdDfs7qiafZF0bYyk1hNPn3e46T1MXFpF2r0xBFAKA1WMU6yRnLIoJR1OtjxsQfEH0Vv+qDT5dxp+maa595UMZuHgXlMaPJG4XOUVrgKTa/WB0uDzqdHXXqOWsogT0FEpYTaf33kFhd2dnSSCNMa5Ymy9UAMexWK5WPgakS1OojHecPvzI0dLppS3VN/ftwbmA2Zs7BYlXbGN0kTG6MOdiCDZe+tJ26i6vChwZ0rq09Fmd/ijpCMCARwIuPCqlrBbp5KniN0MDjVE0QKh9Q8RyhtbXykW435CpsdXfS9yXTvIMtHRct+PXuNH9V8Hy8v+n+muv5lP1Ucvyuv1mSOzfJ9g4iGZWlI+UNx9EAA+e9crNfbJYXDwOtez6YPLWfEtQFtBUInFY3k3Kjxk3SvI6nKFstrWFzzHfUyjWSpjupELUaKN0t5slt3tjrhIRCjFgCTdrX1N+VcLrXbPeZ3opVUNxElXI7FW3g3ZwmOaQKyriEtmZCCVJGmded++x041Mp1NtKXq/fIhX6Wq9tf7ez5mXbO6S4qHDxSSMvQqBdLanKAeI7q1q1TqnKUVzNrtIrYRjJ8jLutuumB6TI7v0mW+a2mW/Cw/irGo1MrsZWMGdNpY0Zw85J+oxKIXHb1YSFzG8ozL7oKrPl/myggeepENLbNZS+RHnqqoPDfz/gkoJ0mjDRsGR10YcwedcXFwlh80dk1OOVyZSh5L4Pl5fQv5VYfmc/VRW/ldfrMfqvh+Xl9C/lT8zn6qM/ldfrMyQ+THDg3aWZh2XVb/6b1h7Ss6JGVsurq2W7ZmzYsOgjhQIo5Dme0k6k95qDZZKx70nkn11xrjuxWEbdaG5r49FaNw3DKb92nGuV0YyrkpcsG0G1JYKUJXlKIz31AGY6C+led37LXGDfgT8RjlpEJvd5MmAMuEINhd4zZfEpyH8p9PKvZ6XWyqgo3PKXXr7+/wDnxPP6nRKb3qlj2fT7wUSLYWJOoicWPcpuOy5B84qzjqaZrMZJr2cSv/DXRfGODNjNhYjIsjK7uzHMNXYAWsTxOuvoFbRthnCMzosxvPizGm7eJIv0R4cyo+y9Z7aHearT2dx72VuxicRKIkiIa9iX6oHPieOnZeuF2uoqaTllvklz+/E3r0d1nJYXe+R07B7jR4GDPnzS/DYiwN/grzA9dea2vZZfDek8JdOn9v7WC90NEKXhLLfUkdiYgvLErsSq3yg8Abaf2qr0djnbGM3lLkTbYpRbRb6viEKAp++fv3Zfz7/dFSqPR2eBGu9JDxLhUUkld34YjDr3yC/fox/AVTbcbWnSXrL+GSdL+/3FGBtqNCK8snjiiwPHlTcnFoCSQIFsOwktf1D0V9c2Z6HPt+SPE7U9Ml7PmzU8nDkbQhsbXDg25jIxsfOAfNXXXLND938nHQPF8ce3+CD2sxaeYsbkyPcnX4RqRVwgku5Ee7jZJvvZZd3J2Gy9oAMQAUtY8Mxs3pGhqJfFPUV+8maeTWlswVC1TyvwdKx0rHA4C5JvEb3PGwUD7K+df8neLYxXLMvke02VxpTfcjT2UbTREaftF9Yrz2kbV8Gu9fyWNn7GdRr3ZUigFAUXD4OYYnG4nDG8iT5WiJ6s0eRDl/hcEkq3fbgasZTg64Vz5Nc+55fw7ytUJqydlfNPl3rC+PcbWy8fFisbKykhWwaq4PVZDncMrfFYVpZCVVST9b5I3qsjbc2vVWfN8D1g3lwPQRTCObDZ1SKZRZ4y2iZ14HjbMvbrxrElG7elHhLm10fh9DMXOjdjLjHkn1Xj9TBsr2Z0uN9jDDFPZT36YuDmypwyi1rW+2trOx3Yb+c46Y72aw7bfn2eMZ657l3FzS9he17a24X7qgMsEUTdvaEyYbZ0MGQdMk12cE5chuCACL8Tpz01FWV9cHZZKXTBW0WTVdcI9U/gbh3gxKqEtE0oxwwxaxVWUoWDWvdTwvx4GufYVt5443c/E3d9qWOGd7HwzkyybwTYf2WswSV4REYygMeczHKoIJNrNzvwrCohPcceCec9eRs75176lxaxjHDmbCY7FwSwriTC6TNkvErKY5CCwGpOZeqRfQ1puVTjJwymuPHqjdTthKKnhp8OHRmvFvHMSuHsnsvpzG4scojXrGYC98pjta54mt3p4L9f+uM+/u8zRaiT/wAf++ce7v8AIz4baGLxEkzQdCsUMjRhXDFpWT3V2B6gvwNj3itZV1VxSnnLWfD6m0bLbJScMYTxx64/giMZj8TPDs6UPGjSTAEZWtntJYmzapYHTttrXaMK4SsjjOF9DjKdk41yTxl/U3pNr+x32g/RRlozAAVGUyO6gDOb8MzeYVzVW/GtZ5592O437bclY8cse/K6+ZtJjsXBLCMUYXSZ+j/ZKymOQgkDUnOvVIvoa03Kpxl2eU1x49Ub79sJRVmGnw4dGR+F2/izBDiWMPRtMI2jCtcgyGPNmzdU91jwvfWw6yoqU3Ws5xnPuycoX2uCseMZxj34LJvBK6YWdo751icrbjcKbEd9RaUnZFS5ZJdzark488MwbqYaKPCQ9DbKyKxYcWYi5Ynmb39VbaiUpWPeNdNGMao7vcYNp46b2QmFwvRo3RmV3dSQqZsoCqCLsWvxNreNbVwhuOyzjxwjWyyfaKuvC4ZZH4reOeKDEh1jOIw8kSnLfI6ysuUgE3UlWOl9CL8K6R08JTjj9sk/HgcpaiyMJZS3oteHE3NoY3FwiBbwvLNOV4MqquRmtxubZePPurSEKp7z4pJfM6TnbDdXBtv5DDbRxMWI9jz9HLniaSJo1Meq2ujAsbcRY3/slXXKvfhlYeH194jZZGzclh5WV09w3U2rLNnE7pnABaIRtE8TG9wQzHMvCzDjTUVRhjdXDvzlMae2U877492MNFiqKSjXx+EEqZCSASL25jsrldUrY7reDaEt15MQ2VDly9GtvDX08a0/CU7u7ur79vM27Wec5IfbTywrkDZo3BAJ1K9q356VX6t20x3E8xfn4ZO1SjN5xxNbYAg63TZcx0AbhbuPbetNn2VQbcnh+Rm+MnjC4Hjb2HhUp0OXW+azZuy3PTnUnWa6ytx7Kfjyf85OdVEZZ3o/IkNmYfCiJHfJmtrmN9fAn8KkVapSqUrJ8evH5GkqsSxGJDTzqkxeE9UNdfx83HzVRzsjG5zq5Z4ExRbhiRZcJgzMqyT9a+qpwVQe7mfGriql3JTu49y6L6kWU914gZsTsiJ7WXIQQQydU6V0s0dU8YWH3rgaxtkvab9SjmKAp++fv3Zfz7/dFSqPR2eBGu9JDxLhUUkmntTZyTpke9r3BBsQR/5NR9VpYaiG5M3rscHlESu58F/dSHuJGv8ApquWw9OnzfmvodvxUxvDudBjHWSQyKwXL1CBcAki91PC59Nejo1c6Y7seRV6jR13y3pN59hj2FuRh8LKJkaRnAIGdgQLixOijWxI89Zu1tlsd14wa0aGuqW8st+3/wBGpjPJzhZHd88y5mLEKy2BOptdCbeet47QtjFLC+/eaT2bVKTllrP33Ejs/c/Dw4eXDjOyS+7LEZjbhawAFuWlcp6uyc1PqjtXo64Vuvo+ZE/qywvyk/0k/wBuu/5lb3L4/Uj/AJXV3v4fQn8Ru5C0UUXWCxCyEHW1ra3Bvewqm12khrHmzn7C0ol2K3Y8jBhd1IUdXBkJUggEi1xw4AVCq2PRXNTTbxx5r6HaWpm1gnqtiOKAUBp4HZyxNKyliZXzte2hsF004WUdtbzsckk+nA0hWottdXkwtsOEyyS5BeWPo5BycdpHbbS9bdtPdUc8nlGvYw3nLHNYZHYXdJEaPNPPJFEwaOJ2BVSPc8rsF5AmustU2niKTfNnKOkSx+ptLkvvuJfZ+zlhMpUsellMjXtoxAFhYcOqK4Tsc8Z6LB3hWoNtdXk3K0NyGwG7kUPsbKzn2MJAlyNRJxzdXXutau89RKe9n/bGfcR4aeMN3D/bnHvPp3ejzZsz39kjEcR7sLktw9zblx76fiJYx7MfEz+HjnPtz8MGTEbBikadpAWE6IjqTpZL2tYXB1ve/IViN8oqKXTkZlRCTk5deDMGA3cWORZHlmmMYIj6VgwjvoSLAXa2lzc1tPUOUXFJLPPBrDTqMlJtvHLJvrsyMTnEZf2hjEZP8IN/Tw17hXPtJbm50zk6dnHf3+uMGhJu2nSvIks0YkN5I0YKrnmeF1J5lSL10Woe6otJ45M5vTreck2s810PcG7saRYeIM+XDuHS5FyRmHW01HXPC3KsPUScpS9bmZjp4qMY+ryMkmwYmOJLgsMTl6RSdOquUZbC47ePGsK+SUcf68jP4eDcs/7czBgN21jkWR5ZpjGCIxK4YR30uLAXa2lzc1tPUOUXFJLPPBrDTqMk228csnuPdyIYdMPmfIkgcG4vcP0mvVta/dwrD1EnNz6tY+GAtPFVqHRPPxyTFcCQV07qhC3sfET4dGNzHGwKAniVDA5L91SvxWV+uKk+/qRfwqi/0ScV3Ll/RnxG7aMsVpZlkiBCzB/2hB1IYkEOCdbEVqtQ03wWH06e42enTS4vK654+/vA3Yi6B4S0h6R1eSQsC7srKwJJFvggWtwp+JlvqXdwS6D8NHcce/i31Me9WBMzYQAOQMRdilwUGR7Nce5sba1nTzUFN+z5oxqIb7gvb8mZ9n7AWOR5WklllZcmeRhdU+KuUALrrcDjWs73JKKSS9htChRk5Ntv2nvZWwxC5kMssrlAgaVgxVAb5RYC+vEm50rFlzmt3CS58DNdKg85bfLiStcTsKAUBHbWwBmMYuMga7dvm+301E1WndziuifE61z3M95uJhkAyhVA7LVIjXCK3UuBzcm3kr+8mzERRIgy62IHA359396qtfpYQj2kFjvJNFjb3WS2ztlpEo6oLW1Yi5J/AVPo0sKorhx7zjOxyY2nsxZUIsA1uqeFj+VNRpo2wxjj0FdjizZwkZVFVrXCgG3dXaqLjBKXNI0k022jNW5gUAoCn75+/dl/Pv8AdFSqPR2eBGu9JDxLhUUkigFAKAUAoBQCgFAKAUAoBQCgFAKAUAoBQCgFAKAUAoBQCgFAKAUAoBQCgFAKAUAoBQCgFAKA+MoPEXrDSfMH2sgUAoBQCgFAU/fP37sv59/uipVHo7PAjXekh4lwqKSRQCgFAKAUAoBQCgFAKAUAoBQCgFAKAUAoBQCgFAKAUAoBQCgFAKAUAoBQCgFAKAUAoBQCgFAKAUAoBQCgFAKAqe9+HdsZs0qrMFmYsQCQosNSRwHjUmhpVzz3Ee1Nzh4lsqMSBQCgFAKAUAoBQCgFAKAUAoBQCgFAKAUAoBQCgFAKAUAoBQCgFAKAUAoBQCgFAKAUAoBQCgFAKAUAoBQCgFAKAUAoBQCgFAKAUAoBQCgFAKAUAoBQCgFAKAUAoBQCgFAKAUAoBQCgFAKAUAoBQCgFAKA//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http://arpa-e.energy.gov/sites/default/files/icorps_solidcolor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35" y="1338325"/>
            <a:ext cx="6442074" cy="22320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1"/>
          </p:nvPr>
        </p:nvSpPr>
        <p:spPr/>
        <p:txBody>
          <a:bodyPr/>
          <a:lstStyle/>
          <a:p>
            <a:fld id="{30DB7900-D72E-4025-AF90-97BD6DF59E7D}" type="slidenum">
              <a:rPr lang="en-US" smtClean="0"/>
              <a:pPr/>
              <a:t>49</a:t>
            </a:fld>
            <a:endParaRPr lang="en-US"/>
          </a:p>
        </p:txBody>
      </p:sp>
    </p:spTree>
    <p:extLst>
      <p:ext uri="{BB962C8B-B14F-4D97-AF65-F5344CB8AC3E}">
        <p14:creationId xmlns:p14="http://schemas.microsoft.com/office/powerpoint/2010/main" val="223167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smtClean="0"/>
              <a:t>How I Got into Computational Journalism</a:t>
            </a:r>
            <a:endParaRPr lang="en-US" sz="4000" dirty="0"/>
          </a:p>
        </p:txBody>
      </p:sp>
      <p:sp>
        <p:nvSpPr>
          <p:cNvPr id="4" name="Slide Number Placeholder 3"/>
          <p:cNvSpPr>
            <a:spLocks noGrp="1"/>
          </p:cNvSpPr>
          <p:nvPr>
            <p:ph type="sldNum" sz="quarter" idx="11"/>
          </p:nvPr>
        </p:nvSpPr>
        <p:spPr/>
        <p:txBody>
          <a:bodyPr/>
          <a:lstStyle/>
          <a:p>
            <a:fld id="{30DB7900-D72E-4025-AF90-97BD6DF59E7D}" type="slidenum">
              <a:rPr lang="en-US" smtClean="0"/>
              <a:pPr/>
              <a:t>5</a:t>
            </a:fld>
            <a:endParaRPr lang="en-US"/>
          </a:p>
        </p:txBody>
      </p:sp>
      <p:sp>
        <p:nvSpPr>
          <p:cNvPr id="17" name="Rectangle 16"/>
          <p:cNvSpPr/>
          <p:nvPr/>
        </p:nvSpPr>
        <p:spPr>
          <a:xfrm>
            <a:off x="979302" y="1825196"/>
            <a:ext cx="1251745" cy="584775"/>
          </a:xfrm>
          <a:prstGeom prst="rect">
            <a:avLst/>
          </a:prstGeom>
        </p:spPr>
        <p:txBody>
          <a:bodyPr wrap="square">
            <a:spAutoFit/>
          </a:bodyPr>
          <a:lstStyle/>
          <a:p>
            <a:r>
              <a:rPr lang="en-US" sz="3200" b="1" dirty="0" smtClean="0">
                <a:solidFill>
                  <a:srgbClr val="F58026"/>
                </a:solidFill>
                <a:latin typeface="Garamond" panose="02020404030301010803" pitchFamily="18" charset="0"/>
              </a:rPr>
              <a:t>2010</a:t>
            </a:r>
            <a:endParaRPr lang="en-US" sz="3200" b="1" dirty="0">
              <a:solidFill>
                <a:srgbClr val="F58026"/>
              </a:solidFill>
              <a:latin typeface="Garamond" panose="02020404030301010803" pitchFamily="18" charset="0"/>
            </a:endParaRPr>
          </a:p>
        </p:txBody>
      </p:sp>
      <p:pic>
        <p:nvPicPr>
          <p:cNvPr id="3074" name="Picture 2" descr="http://www.itourschina.com/ChinaMap/bigimg/20070523-00000003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790825"/>
            <a:ext cx="2588846"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 descr="HP Lab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673" y="3691218"/>
            <a:ext cx="1714500" cy="5143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808225" y="1444118"/>
            <a:ext cx="5311171" cy="461665"/>
          </a:xfrm>
          <a:prstGeom prst="rect">
            <a:avLst/>
          </a:prstGeom>
        </p:spPr>
        <p:txBody>
          <a:bodyPr wrap="square">
            <a:spAutoFit/>
          </a:bodyPr>
          <a:lstStyle/>
          <a:p>
            <a:r>
              <a:rPr lang="en-US" sz="2400" dirty="0" smtClean="0">
                <a:solidFill>
                  <a:srgbClr val="F58026"/>
                </a:solidFill>
                <a:latin typeface="Garamond" panose="02020404030301010803" pitchFamily="18" charset="0"/>
              </a:rPr>
              <a:t>I’m designing algorithms to find such facts.</a:t>
            </a:r>
            <a:endParaRPr lang="en-US" sz="2400" dirty="0">
              <a:solidFill>
                <a:srgbClr val="F58026"/>
              </a:solidFill>
              <a:latin typeface="Garamond" panose="02020404030301010803" pitchFamily="18" charset="0"/>
            </a:endParaRPr>
          </a:p>
        </p:txBody>
      </p:sp>
      <p:pic>
        <p:nvPicPr>
          <p:cNvPr id="3077" name="Picture 5" descr="https://encrypted-tbn0.gstatic.com/images?q=tbn:ANd9GcQmacckEcQ-JgmhmqEvnzpmu7PXl_F0xmLbIDKK5ZSQ_rUFs1xvr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920" y="2350289"/>
            <a:ext cx="1019456" cy="101945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012098" y="2621903"/>
            <a:ext cx="5518550" cy="461665"/>
          </a:xfrm>
          <a:prstGeom prst="rect">
            <a:avLst/>
          </a:prstGeom>
        </p:spPr>
        <p:txBody>
          <a:bodyPr wrap="square">
            <a:spAutoFit/>
          </a:bodyPr>
          <a:lstStyle/>
          <a:p>
            <a:r>
              <a:rPr lang="en-US" sz="2400" dirty="0" smtClean="0">
                <a:solidFill>
                  <a:schemeClr val="accent5">
                    <a:lumMod val="75000"/>
                  </a:schemeClr>
                </a:solidFill>
                <a:latin typeface="Garamond" panose="02020404030301010803" pitchFamily="18" charset="0"/>
              </a:rPr>
              <a:t>It is a computational journalism problem.</a:t>
            </a:r>
            <a:endParaRPr lang="en-US" sz="2400" dirty="0">
              <a:solidFill>
                <a:schemeClr val="accent5">
                  <a:lumMod val="75000"/>
                </a:schemeClr>
              </a:solidFill>
              <a:latin typeface="Garamond" panose="02020404030301010803" pitchFamily="18" charset="0"/>
            </a:endParaRPr>
          </a:p>
        </p:txBody>
      </p:sp>
      <p:pic>
        <p:nvPicPr>
          <p:cNvPr id="19" name="Picture 3" descr="C:\home\clouds\Google Drive\Docs\UTA homepage\cl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418" y="3462618"/>
            <a:ext cx="840129" cy="97603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876675" y="3674417"/>
            <a:ext cx="5242722" cy="461665"/>
          </a:xfrm>
          <a:prstGeom prst="rect">
            <a:avLst/>
          </a:prstGeom>
        </p:spPr>
        <p:txBody>
          <a:bodyPr wrap="square">
            <a:spAutoFit/>
          </a:bodyPr>
          <a:lstStyle/>
          <a:p>
            <a:r>
              <a:rPr lang="en-US" sz="2400" dirty="0" smtClean="0">
                <a:solidFill>
                  <a:srgbClr val="F58026"/>
                </a:solidFill>
                <a:latin typeface="Garamond" panose="02020404030301010803" pitchFamily="18" charset="0"/>
              </a:rPr>
              <a:t>#@%&amp;!#!%</a:t>
            </a:r>
            <a:endParaRPr lang="en-US" sz="2400" dirty="0">
              <a:solidFill>
                <a:srgbClr val="F58026"/>
              </a:solidFill>
              <a:latin typeface="Garamond" panose="02020404030301010803" pitchFamily="18" charset="0"/>
            </a:endParaRPr>
          </a:p>
        </p:txBody>
      </p:sp>
      <p:pic>
        <p:nvPicPr>
          <p:cNvPr id="13" name="Picture 3" descr="C:\home\clouds\Google Drive\Docs\UTA homepage\cl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2098" y="1141551"/>
            <a:ext cx="840129" cy="97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949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278296" y="3575270"/>
            <a:ext cx="8658970" cy="391646"/>
          </a:xfrm>
          <a:prstGeom prst="rect">
            <a:avLst/>
          </a:prstGeom>
        </p:spPr>
        <p:txBody>
          <a:bodyPr/>
          <a:lstStyle>
            <a:lvl1pPr marL="457200" indent="-457200" algn="l" defTabSz="686047" rtl="0" eaLnBrk="1" latinLnBrk="0" hangingPunct="1">
              <a:lnSpc>
                <a:spcPct val="90000"/>
              </a:lnSpc>
              <a:spcBef>
                <a:spcPct val="20000"/>
              </a:spcBef>
              <a:buSzPct val="90000"/>
              <a:buFont typeface="Courier New" panose="02070309020205020404" pitchFamily="49" charset="0"/>
              <a:buChar char="o"/>
              <a:defRPr sz="3200" kern="1200">
                <a:solidFill>
                  <a:srgbClr val="EE8200"/>
                </a:solidFill>
                <a:latin typeface="Garamond" panose="02020404030301010803" pitchFamily="18" charset="0"/>
                <a:ea typeface="+mn-ea"/>
                <a:cs typeface="+mn-cs"/>
              </a:defRPr>
            </a:lvl1pPr>
            <a:lvl2pPr marL="472868" indent="-213207" algn="l" defTabSz="686047" rtl="0" eaLnBrk="1" latinLnBrk="0" hangingPunct="1">
              <a:lnSpc>
                <a:spcPct val="90000"/>
              </a:lnSpc>
              <a:spcBef>
                <a:spcPct val="20000"/>
              </a:spcBef>
              <a:buSzPct val="90000"/>
              <a:buFont typeface="Courier New" panose="02070309020205020404" pitchFamily="49" charset="0"/>
              <a:buChar char="o"/>
              <a:tabLst>
                <a:tab pos="472868" algn="l"/>
              </a:tabLst>
              <a:defRPr sz="2800" kern="1200">
                <a:solidFill>
                  <a:schemeClr val="tx1"/>
                </a:solidFill>
                <a:latin typeface="Garamond" panose="02020404030301010803" pitchFamily="18" charset="0"/>
                <a:ea typeface="+mn-ea"/>
                <a:cs typeface="+mn-cs"/>
              </a:defRPr>
            </a:lvl2pPr>
            <a:lvl3pPr marL="686074" indent="-213207" algn="l" defTabSz="686047" rtl="0" eaLnBrk="1" latinLnBrk="0" hangingPunct="1">
              <a:lnSpc>
                <a:spcPct val="90000"/>
              </a:lnSpc>
              <a:spcBef>
                <a:spcPct val="20000"/>
              </a:spcBef>
              <a:buSzPct val="90000"/>
              <a:buFont typeface="Courier New" panose="02070309020205020404" pitchFamily="49" charset="0"/>
              <a:buChar char="o"/>
              <a:defRPr sz="2400" kern="1200">
                <a:solidFill>
                  <a:schemeClr val="tx1"/>
                </a:solidFill>
                <a:latin typeface="Garamond" panose="02020404030301010803" pitchFamily="18" charset="0"/>
                <a:ea typeface="+mn-ea"/>
                <a:cs typeface="+mn-cs"/>
              </a:defRPr>
            </a:lvl3pPr>
            <a:lvl4pPr marL="1112489" indent="-167946" algn="l" defTabSz="686047" rtl="0" eaLnBrk="1" latinLnBrk="0" hangingPunct="1">
              <a:lnSpc>
                <a:spcPct val="90000"/>
              </a:lnSpc>
              <a:spcBef>
                <a:spcPct val="20000"/>
              </a:spcBef>
              <a:buSzPct val="90000"/>
              <a:buFont typeface="Courier New" panose="02070309020205020404" pitchFamily="49" charset="0"/>
              <a:buChar char="o"/>
              <a:tabLst>
                <a:tab pos="686074" algn="l"/>
              </a:tabLst>
              <a:defRPr sz="2000" kern="1200">
                <a:solidFill>
                  <a:schemeClr val="tx1"/>
                </a:solidFill>
                <a:latin typeface="Garamond" panose="02020404030301010803" pitchFamily="18" charset="0"/>
                <a:ea typeface="+mn-ea"/>
                <a:cs typeface="+mn-cs"/>
              </a:defRPr>
            </a:lvl4pPr>
            <a:lvl5pPr marL="1285199" indent="-172710" algn="l" defTabSz="686047" rtl="0" eaLnBrk="1" latinLnBrk="0" hangingPunct="1">
              <a:lnSpc>
                <a:spcPct val="90000"/>
              </a:lnSpc>
              <a:spcBef>
                <a:spcPct val="20000"/>
              </a:spcBef>
              <a:buSzPct val="90000"/>
              <a:buFont typeface="Courier New" panose="02070309020205020404" pitchFamily="49" charset="0"/>
              <a:buChar char="o"/>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800" b="1" dirty="0" smtClean="0"/>
              <a:t>The Quest to Automate Fact-Checking</a:t>
            </a:r>
            <a:endParaRPr lang="en-US" sz="2800" b="1" dirty="0"/>
          </a:p>
        </p:txBody>
      </p:sp>
      <p:pic>
        <p:nvPicPr>
          <p:cNvPr id="6" name="Picture 3" descr="C:\Users\chengkai\AppData\Local\Temp\Rar$DRa0.823\downloads\original-6017-52953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699" y="300249"/>
            <a:ext cx="3536097" cy="29461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30DB7900-D72E-4025-AF90-97BD6DF59E7D}" type="slidenum">
              <a:rPr lang="en-US" smtClean="0"/>
              <a:pPr/>
              <a:t>50</a:t>
            </a:fld>
            <a:endParaRPr lang="en-US"/>
          </a:p>
        </p:txBody>
      </p:sp>
    </p:spTree>
    <p:extLst>
      <p:ext uri="{BB962C8B-B14F-4D97-AF65-F5344CB8AC3E}">
        <p14:creationId xmlns:p14="http://schemas.microsoft.com/office/powerpoint/2010/main" val="4052770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03536"/>
          </a:xfrm>
        </p:spPr>
        <p:txBody>
          <a:bodyPr/>
          <a:lstStyle/>
          <a:p>
            <a:r>
              <a:rPr lang="en-US" sz="3600" dirty="0" smtClean="0">
                <a:solidFill>
                  <a:srgbClr val="0064B1"/>
                </a:solidFill>
                <a:latin typeface="Garamond" panose="02020404030301010803" pitchFamily="18" charset="0"/>
              </a:rPr>
              <a:t>The Holy </a:t>
            </a:r>
            <a:r>
              <a:rPr lang="en-US" sz="3600" dirty="0">
                <a:solidFill>
                  <a:srgbClr val="0064B1"/>
                </a:solidFill>
                <a:latin typeface="Garamond" panose="02020404030301010803" pitchFamily="18" charset="0"/>
              </a:rPr>
              <a:t>Grail: Automated, L</a:t>
            </a:r>
            <a:r>
              <a:rPr lang="en-US" sz="3600" dirty="0" smtClean="0">
                <a:solidFill>
                  <a:srgbClr val="0064B1"/>
                </a:solidFill>
                <a:latin typeface="Garamond" panose="02020404030301010803" pitchFamily="18" charset="0"/>
              </a:rPr>
              <a:t>ive Fact-Checking</a:t>
            </a:r>
            <a:endParaRPr lang="en-US" sz="3600" dirty="0">
              <a:solidFill>
                <a:srgbClr val="0064B1"/>
              </a:solidFill>
              <a:latin typeface="Garamond" panose="02020404030301010803" pitchFamily="18" charset="0"/>
            </a:endParaRPr>
          </a:p>
        </p:txBody>
      </p:sp>
      <p:pic>
        <p:nvPicPr>
          <p:cNvPr id="1026" name="Picture 2" descr="http://i.ebayimg.com/00/s/NTY4WDY0MA==/z/bLYAAOSwRLZUKwMg/$_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961" y="1123951"/>
            <a:ext cx="3618425" cy="3208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0DB7900-D72E-4025-AF90-97BD6DF59E7D}" type="slidenum">
              <a:rPr lang="en-US" smtClean="0"/>
              <a:pPr/>
              <a:t>51</a:t>
            </a:fld>
            <a:endParaRPr lang="en-US"/>
          </a:p>
        </p:txBody>
      </p:sp>
    </p:spTree>
    <p:extLst>
      <p:ext uri="{BB962C8B-B14F-4D97-AF65-F5344CB8AC3E}">
        <p14:creationId xmlns:p14="http://schemas.microsoft.com/office/powerpoint/2010/main" val="3320756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sp>
        <p:nvSpPr>
          <p:cNvPr id="5" name="TextBox 4"/>
          <p:cNvSpPr txBox="1"/>
          <p:nvPr/>
        </p:nvSpPr>
        <p:spPr>
          <a:xfrm>
            <a:off x="6377623" y="4623615"/>
            <a:ext cx="1575752" cy="276999"/>
          </a:xfrm>
          <a:prstGeom prst="rect">
            <a:avLst/>
          </a:prstGeom>
          <a:noFill/>
        </p:spPr>
        <p:txBody>
          <a:bodyPr wrap="none" lIns="0" tIns="0" rIns="0" bIns="0" rtlCol="0">
            <a:spAutoFit/>
          </a:bodyPr>
          <a:lstStyle/>
          <a:p>
            <a:r>
              <a:rPr lang="en-US" sz="1800" dirty="0" smtClean="0">
                <a:latin typeface="Garamond" panose="02020404030301010803" pitchFamily="18" charset="0"/>
              </a:rPr>
              <a:t>Source: Bill Adair</a:t>
            </a:r>
            <a:endParaRPr lang="en-US" sz="18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30DB7900-D72E-4025-AF90-97BD6DF59E7D}" type="slidenum">
              <a:rPr lang="en-US" smtClean="0"/>
              <a:pPr/>
              <a:t>52</a:t>
            </a:fld>
            <a:endParaRPr lang="en-US"/>
          </a:p>
        </p:txBody>
      </p:sp>
    </p:spTree>
    <p:extLst>
      <p:ext uri="{BB962C8B-B14F-4D97-AF65-F5344CB8AC3E}">
        <p14:creationId xmlns:p14="http://schemas.microsoft.com/office/powerpoint/2010/main" val="596677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pic>
        <p:nvPicPr>
          <p:cNvPr id="4" name="Taliban Dan.jpg"/>
          <p:cNvPicPr/>
          <p:nvPr/>
        </p:nvPicPr>
        <p:blipFill>
          <a:blip r:embed="rId3">
            <a:extLst/>
          </a:blip>
          <a:stretch>
            <a:fillRect/>
          </a:stretch>
        </p:blipFill>
        <p:spPr>
          <a:xfrm rot="21180000">
            <a:off x="5736764" y="1402583"/>
            <a:ext cx="1960564" cy="762001"/>
          </a:xfrm>
          <a:prstGeom prst="rect">
            <a:avLst/>
          </a:prstGeom>
          <a:ln w="12700">
            <a:miter lim="400000"/>
          </a:ln>
        </p:spPr>
      </p:pic>
      <p:sp>
        <p:nvSpPr>
          <p:cNvPr id="3" name="Slide Number Placeholder 2"/>
          <p:cNvSpPr>
            <a:spLocks noGrp="1"/>
          </p:cNvSpPr>
          <p:nvPr>
            <p:ph type="sldNum" sz="quarter" idx="12"/>
          </p:nvPr>
        </p:nvSpPr>
        <p:spPr/>
        <p:txBody>
          <a:bodyPr/>
          <a:lstStyle/>
          <a:p>
            <a:fld id="{30DB7900-D72E-4025-AF90-97BD6DF59E7D}" type="slidenum">
              <a:rPr lang="en-US" smtClean="0"/>
              <a:pPr/>
              <a:t>53</a:t>
            </a:fld>
            <a:endParaRPr lang="en-US"/>
          </a:p>
        </p:txBody>
      </p:sp>
      <p:sp>
        <p:nvSpPr>
          <p:cNvPr id="8" name="TextBox 7"/>
          <p:cNvSpPr txBox="1"/>
          <p:nvPr/>
        </p:nvSpPr>
        <p:spPr>
          <a:xfrm>
            <a:off x="6377623" y="4623615"/>
            <a:ext cx="1575752" cy="276999"/>
          </a:xfrm>
          <a:prstGeom prst="rect">
            <a:avLst/>
          </a:prstGeom>
          <a:noFill/>
        </p:spPr>
        <p:txBody>
          <a:bodyPr wrap="none" lIns="0" tIns="0" rIns="0" bIns="0" rtlCol="0">
            <a:spAutoFit/>
          </a:bodyPr>
          <a:lstStyle/>
          <a:p>
            <a:r>
              <a:rPr lang="en-US" sz="1800" dirty="0" smtClean="0">
                <a:latin typeface="Garamond" panose="02020404030301010803" pitchFamily="18" charset="0"/>
              </a:rPr>
              <a:t>Source: Bill Adair</a:t>
            </a:r>
            <a:endParaRPr lang="en-US" sz="18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1847684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342900"/>
            <a:ext cx="8423524" cy="559449"/>
          </a:xfrm>
        </p:spPr>
        <p:txBody>
          <a:bodyPr/>
          <a:lstStyle/>
          <a:p>
            <a:pPr algn="ctr"/>
            <a:r>
              <a:rPr lang="en-US" sz="4000" dirty="0" smtClean="0">
                <a:solidFill>
                  <a:srgbClr val="0064B1"/>
                </a:solidFill>
                <a:latin typeface="Garamond" panose="02020404030301010803" pitchFamily="18" charset="0"/>
              </a:rPr>
              <a:t>The Holy Grail</a:t>
            </a:r>
            <a:endParaRPr lang="en-US" sz="4000" dirty="0">
              <a:solidFill>
                <a:srgbClr val="0064B1"/>
              </a:solidFill>
              <a:latin typeface="Garamond" panose="02020404030301010803" pitchFamily="18" charset="0"/>
            </a:endParaRPr>
          </a:p>
        </p:txBody>
      </p:sp>
      <p:pic>
        <p:nvPicPr>
          <p:cNvPr id="6" name="image-4.png"/>
          <p:cNvPicPr/>
          <p:nvPr/>
        </p:nvPicPr>
        <p:blipFill>
          <a:blip r:embed="rId2">
            <a:extLst/>
          </a:blip>
          <a:stretch>
            <a:fillRect/>
          </a:stretch>
        </p:blipFill>
        <p:spPr>
          <a:xfrm>
            <a:off x="1104900" y="1021558"/>
            <a:ext cx="6896100" cy="3879056"/>
          </a:xfrm>
          <a:prstGeom prst="rect">
            <a:avLst/>
          </a:prstGeom>
          <a:ln w="12700">
            <a:miter lim="400000"/>
          </a:ln>
        </p:spPr>
      </p:pic>
      <p:pic>
        <p:nvPicPr>
          <p:cNvPr id="4" name="Taliban Dan.jpg"/>
          <p:cNvPicPr/>
          <p:nvPr/>
        </p:nvPicPr>
        <p:blipFill>
          <a:blip r:embed="rId3">
            <a:extLst/>
          </a:blip>
          <a:stretch>
            <a:fillRect/>
          </a:stretch>
        </p:blipFill>
        <p:spPr>
          <a:xfrm rot="21180000">
            <a:off x="5736764" y="1402583"/>
            <a:ext cx="1960564" cy="762001"/>
          </a:xfrm>
          <a:prstGeom prst="rect">
            <a:avLst/>
          </a:prstGeom>
          <a:ln w="12700">
            <a:miter lim="400000"/>
          </a:ln>
        </p:spPr>
      </p:pic>
      <p:pic>
        <p:nvPicPr>
          <p:cNvPr id="5" name="tom-false-pf.jpg"/>
          <p:cNvPicPr/>
          <p:nvPr/>
        </p:nvPicPr>
        <p:blipFill>
          <a:blip r:embed="rId4">
            <a:extLst/>
          </a:blip>
          <a:srcRect l="4618" t="4046" r="4846" b="25065"/>
          <a:stretch>
            <a:fillRect/>
          </a:stretch>
        </p:blipFill>
        <p:spPr>
          <a:xfrm rot="21180000">
            <a:off x="6779513" y="1336420"/>
            <a:ext cx="895351" cy="569120"/>
          </a:xfrm>
          <a:prstGeom prst="rect">
            <a:avLst/>
          </a:prstGeom>
          <a:ln w="12700">
            <a:miter lim="400000"/>
          </a:ln>
        </p:spPr>
      </p:pic>
      <p:sp>
        <p:nvSpPr>
          <p:cNvPr id="3" name="Slide Number Placeholder 2"/>
          <p:cNvSpPr>
            <a:spLocks noGrp="1"/>
          </p:cNvSpPr>
          <p:nvPr>
            <p:ph type="sldNum" sz="quarter" idx="12"/>
          </p:nvPr>
        </p:nvSpPr>
        <p:spPr/>
        <p:txBody>
          <a:bodyPr/>
          <a:lstStyle/>
          <a:p>
            <a:fld id="{30DB7900-D72E-4025-AF90-97BD6DF59E7D}" type="slidenum">
              <a:rPr lang="en-US" smtClean="0"/>
              <a:pPr/>
              <a:t>54</a:t>
            </a:fld>
            <a:endParaRPr lang="en-US"/>
          </a:p>
        </p:txBody>
      </p:sp>
      <p:sp>
        <p:nvSpPr>
          <p:cNvPr id="9" name="TextBox 8"/>
          <p:cNvSpPr txBox="1"/>
          <p:nvPr/>
        </p:nvSpPr>
        <p:spPr>
          <a:xfrm>
            <a:off x="6377623" y="4623615"/>
            <a:ext cx="1575752" cy="276999"/>
          </a:xfrm>
          <a:prstGeom prst="rect">
            <a:avLst/>
          </a:prstGeom>
          <a:noFill/>
        </p:spPr>
        <p:txBody>
          <a:bodyPr wrap="none" lIns="0" tIns="0" rIns="0" bIns="0" rtlCol="0">
            <a:spAutoFit/>
          </a:bodyPr>
          <a:lstStyle/>
          <a:p>
            <a:r>
              <a:rPr lang="en-US" sz="1800" dirty="0" smtClean="0">
                <a:latin typeface="Garamond" panose="02020404030301010803" pitchFamily="18" charset="0"/>
              </a:rPr>
              <a:t>Source: Bill Adair</a:t>
            </a:r>
            <a:endParaRPr lang="en-US" sz="1800" dirty="0" smtClean="0">
              <a:gradFill>
                <a:gsLst>
                  <a:gs pos="0">
                    <a:schemeClr val="tx1">
                      <a:lumMod val="75000"/>
                      <a:lumOff val="25000"/>
                    </a:schemeClr>
                  </a:gs>
                  <a:gs pos="80000">
                    <a:schemeClr val="tx1">
                      <a:lumMod val="65000"/>
                      <a:lumOff val="35000"/>
                    </a:schemeClr>
                  </a:gs>
                </a:gsLst>
                <a:lin ang="16200000" scaled="0"/>
              </a:gradFill>
              <a:latin typeface="Garamond" panose="02020404030301010803" pitchFamily="18" charset="0"/>
            </a:endParaRPr>
          </a:p>
        </p:txBody>
      </p:sp>
    </p:spTree>
    <p:extLst>
      <p:ext uri="{BB962C8B-B14F-4D97-AF65-F5344CB8AC3E}">
        <p14:creationId xmlns:p14="http://schemas.microsoft.com/office/powerpoint/2010/main" val="2151738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ome\clouds\Google Drive\Funding\Proposal\knight\2015\Knight News Challenge\screenshots\vide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49" y="884545"/>
            <a:ext cx="5524501" cy="41880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30DB7900-D72E-4025-AF90-97BD6DF59E7D}" type="slidenum">
              <a:rPr lang="en-US" smtClean="0"/>
              <a:pPr/>
              <a:t>55</a:t>
            </a:fld>
            <a:endParaRPr lang="en-US"/>
          </a:p>
        </p:txBody>
      </p:sp>
      <p:sp>
        <p:nvSpPr>
          <p:cNvPr id="5" name="Text Placeholder 1"/>
          <p:cNvSpPr>
            <a:spLocks noGrp="1"/>
          </p:cNvSpPr>
          <p:nvPr>
            <p:ph type="body" sz="quarter" idx="10"/>
          </p:nvPr>
        </p:nvSpPr>
        <p:spPr>
          <a:xfrm>
            <a:off x="394198" y="209550"/>
            <a:ext cx="8423524" cy="559449"/>
          </a:xfrm>
        </p:spPr>
        <p:txBody>
          <a:bodyPr/>
          <a:lstStyle/>
          <a:p>
            <a:pPr algn="ctr"/>
            <a:r>
              <a:rPr lang="en-US" sz="4000" dirty="0" smtClean="0">
                <a:solidFill>
                  <a:srgbClr val="0064B1"/>
                </a:solidFill>
                <a:latin typeface="Garamond" panose="02020404030301010803" pitchFamily="18" charset="0"/>
              </a:rPr>
              <a:t>A Partial Mock Interface</a:t>
            </a:r>
            <a:endParaRPr lang="en-US" sz="4000" dirty="0">
              <a:solidFill>
                <a:srgbClr val="0064B1"/>
              </a:solidFill>
              <a:latin typeface="Garamond" panose="02020404030301010803" pitchFamily="18" charset="0"/>
            </a:endParaRPr>
          </a:p>
        </p:txBody>
      </p:sp>
    </p:spTree>
    <p:extLst>
      <p:ext uri="{BB962C8B-B14F-4D97-AF65-F5344CB8AC3E}">
        <p14:creationId xmlns:p14="http://schemas.microsoft.com/office/powerpoint/2010/main" val="346771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308496" y="1872534"/>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Can 1"/>
          <p:cNvSpPr/>
          <p:nvPr/>
        </p:nvSpPr>
        <p:spPr bwMode="auto">
          <a:xfrm>
            <a:off x="5655345" y="787291"/>
            <a:ext cx="970907" cy="827645"/>
          </a:xfrm>
          <a:prstGeom prst="can">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5743658" y="2706203"/>
            <a:ext cx="1765189"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no match</a:t>
            </a:r>
          </a:p>
        </p:txBody>
      </p:sp>
      <p:sp>
        <p:nvSpPr>
          <p:cNvPr id="18" name="Right Arrow 17"/>
          <p:cNvSpPr/>
          <p:nvPr/>
        </p:nvSpPr>
        <p:spPr bwMode="auto">
          <a:xfrm>
            <a:off x="5573399" y="1922161"/>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19" name="Right Arrow 18"/>
          <p:cNvSpPr/>
          <p:nvPr/>
        </p:nvSpPr>
        <p:spPr bwMode="auto">
          <a:xfrm>
            <a:off x="3872168" y="1937003"/>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0" name="Right Arrow 19"/>
          <p:cNvSpPr/>
          <p:nvPr/>
        </p:nvSpPr>
        <p:spPr bwMode="auto">
          <a:xfrm>
            <a:off x="7376171" y="191661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2" name="Title 21"/>
          <p:cNvSpPr>
            <a:spLocks noGrp="1"/>
          </p:cNvSpPr>
          <p:nvPr>
            <p:ph type="title"/>
          </p:nvPr>
        </p:nvSpPr>
        <p:spPr>
          <a:xfrm>
            <a:off x="389436" y="171450"/>
            <a:ext cx="8363938" cy="671402"/>
          </a:xfrm>
        </p:spPr>
        <p:txBody>
          <a:bodyPr/>
          <a:lstStyle/>
          <a:p>
            <a:r>
              <a:rPr lang="en-US" dirty="0" smtClean="0"/>
              <a:t>ClaimBuster</a:t>
            </a:r>
            <a:endParaRPr lang="en-US" dirty="0"/>
          </a:p>
        </p:txBody>
      </p:sp>
      <p:sp>
        <p:nvSpPr>
          <p:cNvPr id="24" name="TextBox 23"/>
          <p:cNvSpPr txBox="1"/>
          <p:nvPr/>
        </p:nvSpPr>
        <p:spPr>
          <a:xfrm>
            <a:off x="874580" y="3350235"/>
            <a:ext cx="3866924" cy="1128514"/>
          </a:xfrm>
          <a:prstGeom prst="rect">
            <a:avLst/>
          </a:prstGeom>
          <a:noFill/>
        </p:spPr>
        <p:txBody>
          <a:bodyPr wrap="square" lIns="0" tIns="0" rIns="0" bIns="0" rtlCol="0">
            <a:spAutoFit/>
          </a:bodyPr>
          <a:lstStyle/>
          <a:p>
            <a:pPr marL="342900" indent="-342900">
              <a:lnSpc>
                <a:spcPts val="2200"/>
              </a:lnSpc>
              <a:buFontTx/>
              <a:buChar char="-"/>
            </a:pPr>
            <a:r>
              <a:rPr lang="en-US" sz="2000" dirty="0" smtClean="0">
                <a:latin typeface="Garamond" panose="02020404030301010803" pitchFamily="18" charset="0"/>
              </a:rPr>
              <a:t>solicit analyses from professionals;</a:t>
            </a:r>
          </a:p>
          <a:p>
            <a:pPr marL="342900" indent="-342900">
              <a:lnSpc>
                <a:spcPts val="2200"/>
              </a:lnSpc>
              <a:buFontTx/>
              <a:buChar char="-"/>
            </a:pPr>
            <a:r>
              <a:rPr lang="en-US" sz="2000" dirty="0" smtClean="0">
                <a:latin typeface="Garamond" panose="02020404030301010803" pitchFamily="18" charset="0"/>
              </a:rPr>
              <a:t>crowd;</a:t>
            </a:r>
            <a:endParaRPr lang="en-US" sz="2000" dirty="0">
              <a:latin typeface="Garamond" panose="02020404030301010803" pitchFamily="18" charset="0"/>
            </a:endParaRPr>
          </a:p>
          <a:p>
            <a:pPr marL="342900" indent="-342900">
              <a:lnSpc>
                <a:spcPts val="2200"/>
              </a:lnSpc>
              <a:buFontTx/>
              <a:buChar char="-"/>
            </a:pPr>
            <a:r>
              <a:rPr lang="en-US" sz="2000" dirty="0">
                <a:latin typeface="Garamond" panose="02020404030301010803" pitchFamily="18" charset="0"/>
              </a:rPr>
              <a:t>d</a:t>
            </a:r>
            <a:r>
              <a:rPr lang="en-US" sz="2000" dirty="0" smtClean="0">
                <a:latin typeface="Garamond" panose="02020404030301010803" pitchFamily="18" charset="0"/>
              </a:rPr>
              <a:t>ata analysis, algorithmic fact-checking</a:t>
            </a:r>
          </a:p>
        </p:txBody>
      </p:sp>
      <p:sp>
        <p:nvSpPr>
          <p:cNvPr id="25" name="Rectangle 24"/>
          <p:cNvSpPr/>
          <p:nvPr/>
        </p:nvSpPr>
        <p:spPr>
          <a:xfrm>
            <a:off x="155049" y="4699111"/>
            <a:ext cx="6913661" cy="400110"/>
          </a:xfrm>
          <a:prstGeom prst="rect">
            <a:avLst/>
          </a:prstGeom>
        </p:spPr>
        <p:txBody>
          <a:bodyPr wrap="square">
            <a:spAutoFit/>
          </a:bodyPr>
          <a:lstStyle/>
          <a:p>
            <a:r>
              <a:rPr lang="en-US" sz="1000" dirty="0" smtClean="0">
                <a:latin typeface="Garamond" pitchFamily="18" charset="0"/>
              </a:rPr>
              <a:t>www.wsandb.co.uk/wsb/news/2405401/european-court-rules-insurers-need-to-include-economic-consequences-of-policies#</a:t>
            </a:r>
          </a:p>
          <a:p>
            <a:r>
              <a:rPr lang="en-US" sz="1000" dirty="0" smtClean="0">
                <a:latin typeface="Garamond" pitchFamily="18" charset="0"/>
              </a:rPr>
              <a:t>www.outsidethebeltway.com</a:t>
            </a:r>
            <a:endParaRPr lang="en-US" sz="1000" dirty="0">
              <a:latin typeface="Garamond" pitchFamily="18" charset="0"/>
            </a:endParaRPr>
          </a:p>
        </p:txBody>
      </p:sp>
      <p:sp>
        <p:nvSpPr>
          <p:cNvPr id="17" name="TextBox 16"/>
          <p:cNvSpPr txBox="1"/>
          <p:nvPr/>
        </p:nvSpPr>
        <p:spPr>
          <a:xfrm>
            <a:off x="454523" y="972014"/>
            <a:ext cx="3265260" cy="1974900"/>
          </a:xfrm>
          <a:prstGeom prst="rect">
            <a:avLst/>
          </a:prstGeom>
          <a:noFill/>
          <a:ln>
            <a:solidFill>
              <a:schemeClr val="tx1"/>
            </a:solidFill>
          </a:ln>
        </p:spPr>
        <p:txBody>
          <a:bodyPr wrap="square" lIns="0" tIns="0" rIns="0" bIns="0" rtlCol="0">
            <a:spAutoFit/>
          </a:bodyPr>
          <a:lstStyle/>
          <a:p>
            <a:pPr marL="342900" indent="-342900">
              <a:lnSpc>
                <a:spcPts val="2200"/>
              </a:lnSpc>
              <a:buFont typeface="Courier New" panose="02070309020205020404" pitchFamily="49" charset="0"/>
              <a:buChar char="o"/>
            </a:pPr>
            <a:r>
              <a:rPr lang="en-US" sz="2000" dirty="0">
                <a:latin typeface="Garamond" panose="02020404030301010803" pitchFamily="18" charset="0"/>
              </a:rPr>
              <a:t>live events </a:t>
            </a:r>
            <a:r>
              <a:rPr lang="en-US" sz="2000" dirty="0" smtClean="0">
                <a:latin typeface="Garamond" panose="02020404030301010803" pitchFamily="18" charset="0"/>
              </a:rPr>
              <a:t>(debates, </a:t>
            </a:r>
            <a:r>
              <a:rPr lang="en-US" sz="2000" dirty="0">
                <a:latin typeface="Garamond" panose="02020404030301010803" pitchFamily="18" charset="0"/>
              </a:rPr>
              <a:t>interviews, congressional debates</a:t>
            </a:r>
            <a:r>
              <a:rPr lang="en-US" sz="2000" dirty="0" smtClean="0">
                <a:latin typeface="Garamond" panose="02020404030301010803" pitchFamily="18" charset="0"/>
              </a:rPr>
              <a:t>) and ads on TV</a:t>
            </a:r>
            <a:r>
              <a:rPr lang="en-US" sz="2000" dirty="0">
                <a:latin typeface="Garamond" panose="02020404030301010803" pitchFamily="18" charset="0"/>
              </a:rPr>
              <a:t> </a:t>
            </a:r>
            <a:r>
              <a:rPr lang="en-US" sz="2000" dirty="0" smtClean="0">
                <a:latin typeface="Garamond" panose="02020404030301010803" pitchFamily="18" charset="0"/>
              </a:rPr>
              <a:t>and online video streams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social media (e.g., twitter)</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web pages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news articles</a:t>
            </a:r>
          </a:p>
        </p:txBody>
      </p:sp>
      <p:sp>
        <p:nvSpPr>
          <p:cNvPr id="26" name="TextBox 25"/>
          <p:cNvSpPr txBox="1"/>
          <p:nvPr/>
        </p:nvSpPr>
        <p:spPr>
          <a:xfrm>
            <a:off x="6002787" y="1788020"/>
            <a:ext cx="1391494" cy="580095"/>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important factual claims</a:t>
            </a:r>
          </a:p>
        </p:txBody>
      </p:sp>
      <p:sp>
        <p:nvSpPr>
          <p:cNvPr id="27" name="TextBox 26"/>
          <p:cNvSpPr txBox="1"/>
          <p:nvPr/>
        </p:nvSpPr>
        <p:spPr>
          <a:xfrm>
            <a:off x="6905625" y="918986"/>
            <a:ext cx="2238376" cy="564257"/>
          </a:xfrm>
          <a:prstGeom prst="rect">
            <a:avLst/>
          </a:prstGeom>
          <a:noFill/>
        </p:spPr>
        <p:txBody>
          <a:bodyPr wrap="square" lIns="0" tIns="0" rIns="0" bIns="0" rtlCol="0">
            <a:spAutoFit/>
          </a:bodyPr>
          <a:lstStyle/>
          <a:p>
            <a:pPr>
              <a:lnSpc>
                <a:spcPts val="2200"/>
              </a:lnSpc>
            </a:pPr>
            <a:r>
              <a:rPr lang="en-US" sz="2000" dirty="0">
                <a:latin typeface="Garamond" panose="02020404030301010803" pitchFamily="18" charset="0"/>
              </a:rPr>
              <a:t>r</a:t>
            </a:r>
            <a:r>
              <a:rPr lang="en-US" sz="2000" dirty="0" smtClean="0">
                <a:latin typeface="Garamond" panose="02020404030301010803" pitchFamily="18" charset="0"/>
              </a:rPr>
              <a:t>epository of already-checked claims</a:t>
            </a:r>
          </a:p>
        </p:txBody>
      </p:sp>
      <p:sp>
        <p:nvSpPr>
          <p:cNvPr id="28" name="TextBox 27"/>
          <p:cNvSpPr txBox="1"/>
          <p:nvPr/>
        </p:nvSpPr>
        <p:spPr>
          <a:xfrm>
            <a:off x="4394233" y="1919530"/>
            <a:ext cx="1065264" cy="282129"/>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detector</a:t>
            </a:r>
          </a:p>
        </p:txBody>
      </p:sp>
      <p:sp>
        <p:nvSpPr>
          <p:cNvPr id="29" name="Rectangle 28"/>
          <p:cNvSpPr/>
          <p:nvPr/>
        </p:nvSpPr>
        <p:spPr bwMode="auto">
          <a:xfrm>
            <a:off x="7786685" y="1872210"/>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7872422" y="1919206"/>
            <a:ext cx="1065264" cy="297967"/>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matcher</a:t>
            </a:r>
          </a:p>
        </p:txBody>
      </p:sp>
      <p:sp>
        <p:nvSpPr>
          <p:cNvPr id="31" name="Right Arrow 30"/>
          <p:cNvSpPr/>
          <p:nvPr/>
        </p:nvSpPr>
        <p:spPr bwMode="auto">
          <a:xfrm rot="5400000">
            <a:off x="8220282" y="152757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5" name="Right Arrow 34"/>
          <p:cNvSpPr/>
          <p:nvPr/>
        </p:nvSpPr>
        <p:spPr bwMode="auto">
          <a:xfrm rot="5400000">
            <a:off x="8229523"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6" name="TextBox 35"/>
          <p:cNvSpPr txBox="1"/>
          <p:nvPr/>
        </p:nvSpPr>
        <p:spPr>
          <a:xfrm>
            <a:off x="7920617" y="2707822"/>
            <a:ext cx="977380"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matched</a:t>
            </a:r>
          </a:p>
        </p:txBody>
      </p:sp>
      <p:sp>
        <p:nvSpPr>
          <p:cNvPr id="37" name="Right Arrow 36"/>
          <p:cNvSpPr/>
          <p:nvPr/>
        </p:nvSpPr>
        <p:spPr bwMode="auto">
          <a:xfrm rot="5400000">
            <a:off x="8229523" y="310540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8" name="TextBox 37"/>
          <p:cNvSpPr txBox="1"/>
          <p:nvPr/>
        </p:nvSpPr>
        <p:spPr>
          <a:xfrm>
            <a:off x="5755192" y="3491299"/>
            <a:ext cx="3278178" cy="846386"/>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display existing fact-checkers, delivered via browser extensions, mobile and smart-TV apps</a:t>
            </a:r>
          </a:p>
        </p:txBody>
      </p:sp>
      <p:sp>
        <p:nvSpPr>
          <p:cNvPr id="39" name="Right Arrow 38"/>
          <p:cNvSpPr/>
          <p:nvPr/>
        </p:nvSpPr>
        <p:spPr bwMode="auto">
          <a:xfrm rot="8747623">
            <a:off x="7392272"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0" name="Right Arrow 39"/>
          <p:cNvSpPr/>
          <p:nvPr/>
        </p:nvSpPr>
        <p:spPr bwMode="auto">
          <a:xfrm rot="8747623">
            <a:off x="4784499" y="315453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56</a:t>
            </a:fld>
            <a:endParaRPr lang="en-US"/>
          </a:p>
        </p:txBody>
      </p:sp>
    </p:spTree>
    <p:extLst>
      <p:ext uri="{BB962C8B-B14F-4D97-AF65-F5344CB8AC3E}">
        <p14:creationId xmlns:p14="http://schemas.microsoft.com/office/powerpoint/2010/main" val="4002314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308496" y="1872534"/>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Can 1"/>
          <p:cNvSpPr/>
          <p:nvPr/>
        </p:nvSpPr>
        <p:spPr bwMode="auto">
          <a:xfrm>
            <a:off x="5655345" y="787291"/>
            <a:ext cx="970907" cy="827645"/>
          </a:xfrm>
          <a:prstGeom prst="can">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TextBox 12"/>
          <p:cNvSpPr txBox="1"/>
          <p:nvPr/>
        </p:nvSpPr>
        <p:spPr>
          <a:xfrm>
            <a:off x="5743658" y="2706203"/>
            <a:ext cx="1765189"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no match</a:t>
            </a:r>
          </a:p>
        </p:txBody>
      </p:sp>
      <p:sp>
        <p:nvSpPr>
          <p:cNvPr id="18" name="Right Arrow 17"/>
          <p:cNvSpPr/>
          <p:nvPr/>
        </p:nvSpPr>
        <p:spPr bwMode="auto">
          <a:xfrm>
            <a:off x="5573399" y="1922161"/>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19" name="Right Arrow 18"/>
          <p:cNvSpPr/>
          <p:nvPr/>
        </p:nvSpPr>
        <p:spPr bwMode="auto">
          <a:xfrm>
            <a:off x="3872168" y="1937003"/>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0" name="Right Arrow 19"/>
          <p:cNvSpPr/>
          <p:nvPr/>
        </p:nvSpPr>
        <p:spPr bwMode="auto">
          <a:xfrm>
            <a:off x="7376171" y="191661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22" name="Title 21"/>
          <p:cNvSpPr>
            <a:spLocks noGrp="1"/>
          </p:cNvSpPr>
          <p:nvPr>
            <p:ph type="title"/>
          </p:nvPr>
        </p:nvSpPr>
        <p:spPr>
          <a:xfrm>
            <a:off x="389436" y="171450"/>
            <a:ext cx="8363938" cy="671402"/>
          </a:xfrm>
        </p:spPr>
        <p:txBody>
          <a:bodyPr/>
          <a:lstStyle/>
          <a:p>
            <a:r>
              <a:rPr lang="en-US" dirty="0" smtClean="0"/>
              <a:t>ClaimBuster</a:t>
            </a:r>
            <a:endParaRPr lang="en-US" dirty="0"/>
          </a:p>
        </p:txBody>
      </p:sp>
      <p:sp>
        <p:nvSpPr>
          <p:cNvPr id="24" name="TextBox 23"/>
          <p:cNvSpPr txBox="1"/>
          <p:nvPr/>
        </p:nvSpPr>
        <p:spPr>
          <a:xfrm>
            <a:off x="874580" y="3350235"/>
            <a:ext cx="3866924" cy="1128514"/>
          </a:xfrm>
          <a:prstGeom prst="rect">
            <a:avLst/>
          </a:prstGeom>
          <a:noFill/>
        </p:spPr>
        <p:txBody>
          <a:bodyPr wrap="square" lIns="0" tIns="0" rIns="0" bIns="0" rtlCol="0">
            <a:spAutoFit/>
          </a:bodyPr>
          <a:lstStyle/>
          <a:p>
            <a:pPr marL="342900" indent="-342900">
              <a:lnSpc>
                <a:spcPts val="2200"/>
              </a:lnSpc>
              <a:buFontTx/>
              <a:buChar char="-"/>
            </a:pPr>
            <a:r>
              <a:rPr lang="en-US" sz="2000" dirty="0" smtClean="0">
                <a:latin typeface="Garamond" panose="02020404030301010803" pitchFamily="18" charset="0"/>
              </a:rPr>
              <a:t>solicit analyses from professionals;</a:t>
            </a:r>
          </a:p>
          <a:p>
            <a:pPr marL="342900" indent="-342900">
              <a:lnSpc>
                <a:spcPts val="2200"/>
              </a:lnSpc>
              <a:buFontTx/>
              <a:buChar char="-"/>
            </a:pPr>
            <a:r>
              <a:rPr lang="en-US" sz="2000" dirty="0" smtClean="0">
                <a:latin typeface="Garamond" panose="02020404030301010803" pitchFamily="18" charset="0"/>
              </a:rPr>
              <a:t>crowd;</a:t>
            </a:r>
            <a:endParaRPr lang="en-US" sz="2000" dirty="0">
              <a:latin typeface="Garamond" panose="02020404030301010803" pitchFamily="18" charset="0"/>
            </a:endParaRPr>
          </a:p>
          <a:p>
            <a:pPr marL="342900" indent="-342900">
              <a:lnSpc>
                <a:spcPts val="2200"/>
              </a:lnSpc>
              <a:buFontTx/>
              <a:buChar char="-"/>
            </a:pPr>
            <a:r>
              <a:rPr lang="en-US" sz="2000" dirty="0">
                <a:latin typeface="Garamond" panose="02020404030301010803" pitchFamily="18" charset="0"/>
              </a:rPr>
              <a:t>d</a:t>
            </a:r>
            <a:r>
              <a:rPr lang="en-US" sz="2000" dirty="0" smtClean="0">
                <a:latin typeface="Garamond" panose="02020404030301010803" pitchFamily="18" charset="0"/>
              </a:rPr>
              <a:t>ata analysis, algorithmic fact-checking</a:t>
            </a:r>
          </a:p>
        </p:txBody>
      </p:sp>
      <p:sp>
        <p:nvSpPr>
          <p:cNvPr id="25" name="Rectangle 24"/>
          <p:cNvSpPr/>
          <p:nvPr/>
        </p:nvSpPr>
        <p:spPr>
          <a:xfrm>
            <a:off x="155049" y="4699111"/>
            <a:ext cx="6913661" cy="400110"/>
          </a:xfrm>
          <a:prstGeom prst="rect">
            <a:avLst/>
          </a:prstGeom>
        </p:spPr>
        <p:txBody>
          <a:bodyPr wrap="square">
            <a:spAutoFit/>
          </a:bodyPr>
          <a:lstStyle/>
          <a:p>
            <a:r>
              <a:rPr lang="en-US" sz="1000" dirty="0" smtClean="0">
                <a:latin typeface="Garamond" pitchFamily="18" charset="0"/>
              </a:rPr>
              <a:t>www.wsandb.co.uk/wsb/news/2405401/european-court-rules-insurers-need-to-include-economic-consequences-of-policies#</a:t>
            </a:r>
          </a:p>
          <a:p>
            <a:r>
              <a:rPr lang="en-US" sz="1000" dirty="0" smtClean="0">
                <a:latin typeface="Garamond" pitchFamily="18" charset="0"/>
              </a:rPr>
              <a:t>www.outsidethebeltway.com</a:t>
            </a:r>
            <a:endParaRPr lang="en-US" sz="1000" dirty="0">
              <a:latin typeface="Garamond" pitchFamily="18" charset="0"/>
            </a:endParaRPr>
          </a:p>
        </p:txBody>
      </p:sp>
      <p:sp>
        <p:nvSpPr>
          <p:cNvPr id="17" name="TextBox 16"/>
          <p:cNvSpPr txBox="1"/>
          <p:nvPr/>
        </p:nvSpPr>
        <p:spPr>
          <a:xfrm>
            <a:off x="454523" y="972014"/>
            <a:ext cx="3265260" cy="1974900"/>
          </a:xfrm>
          <a:prstGeom prst="rect">
            <a:avLst/>
          </a:prstGeom>
          <a:noFill/>
          <a:ln>
            <a:solidFill>
              <a:schemeClr val="tx1"/>
            </a:solidFill>
          </a:ln>
        </p:spPr>
        <p:txBody>
          <a:bodyPr wrap="square" lIns="0" tIns="0" rIns="0" bIns="0" rtlCol="0">
            <a:spAutoFit/>
          </a:bodyPr>
          <a:lstStyle/>
          <a:p>
            <a:pPr marL="342900" indent="-342900">
              <a:lnSpc>
                <a:spcPts val="2200"/>
              </a:lnSpc>
              <a:buFont typeface="Courier New" panose="02070309020205020404" pitchFamily="49" charset="0"/>
              <a:buChar char="o"/>
            </a:pPr>
            <a:r>
              <a:rPr lang="en-US" sz="2000" dirty="0">
                <a:latin typeface="Garamond" panose="02020404030301010803" pitchFamily="18" charset="0"/>
              </a:rPr>
              <a:t>live events </a:t>
            </a:r>
            <a:r>
              <a:rPr lang="en-US" sz="2000" dirty="0" smtClean="0">
                <a:latin typeface="Garamond" panose="02020404030301010803" pitchFamily="18" charset="0"/>
              </a:rPr>
              <a:t>(debates, </a:t>
            </a:r>
            <a:r>
              <a:rPr lang="en-US" sz="2000" dirty="0">
                <a:latin typeface="Garamond" panose="02020404030301010803" pitchFamily="18" charset="0"/>
              </a:rPr>
              <a:t>interviews, congressional debates</a:t>
            </a:r>
            <a:r>
              <a:rPr lang="en-US" sz="2000" dirty="0" smtClean="0">
                <a:latin typeface="Garamond" panose="02020404030301010803" pitchFamily="18" charset="0"/>
              </a:rPr>
              <a:t>) and ads on TV</a:t>
            </a:r>
            <a:r>
              <a:rPr lang="en-US" sz="2000" dirty="0">
                <a:latin typeface="Garamond" panose="02020404030301010803" pitchFamily="18" charset="0"/>
              </a:rPr>
              <a:t> </a:t>
            </a:r>
            <a:r>
              <a:rPr lang="en-US" sz="2000" dirty="0" smtClean="0">
                <a:latin typeface="Garamond" panose="02020404030301010803" pitchFamily="18" charset="0"/>
              </a:rPr>
              <a:t>and online video streams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social media (e.g., twitter)</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web pages</a:t>
            </a:r>
          </a:p>
          <a:p>
            <a:pPr marL="342900" indent="-342900">
              <a:lnSpc>
                <a:spcPts val="2200"/>
              </a:lnSpc>
              <a:buFont typeface="Courier New" panose="02070309020205020404" pitchFamily="49" charset="0"/>
              <a:buChar char="o"/>
            </a:pPr>
            <a:r>
              <a:rPr lang="en-US" sz="2000" dirty="0" smtClean="0">
                <a:latin typeface="Garamond" panose="02020404030301010803" pitchFamily="18" charset="0"/>
              </a:rPr>
              <a:t>news articles</a:t>
            </a:r>
          </a:p>
        </p:txBody>
      </p:sp>
      <p:sp>
        <p:nvSpPr>
          <p:cNvPr id="26" name="TextBox 25"/>
          <p:cNvSpPr txBox="1"/>
          <p:nvPr/>
        </p:nvSpPr>
        <p:spPr>
          <a:xfrm>
            <a:off x="6002787" y="1788020"/>
            <a:ext cx="1391494" cy="580095"/>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important factual claims</a:t>
            </a:r>
          </a:p>
        </p:txBody>
      </p:sp>
      <p:sp>
        <p:nvSpPr>
          <p:cNvPr id="27" name="TextBox 26"/>
          <p:cNvSpPr txBox="1"/>
          <p:nvPr/>
        </p:nvSpPr>
        <p:spPr>
          <a:xfrm>
            <a:off x="6905625" y="918986"/>
            <a:ext cx="2238376" cy="564257"/>
          </a:xfrm>
          <a:prstGeom prst="rect">
            <a:avLst/>
          </a:prstGeom>
          <a:noFill/>
        </p:spPr>
        <p:txBody>
          <a:bodyPr wrap="square" lIns="0" tIns="0" rIns="0" bIns="0" rtlCol="0">
            <a:spAutoFit/>
          </a:bodyPr>
          <a:lstStyle/>
          <a:p>
            <a:pPr>
              <a:lnSpc>
                <a:spcPts val="2200"/>
              </a:lnSpc>
            </a:pPr>
            <a:r>
              <a:rPr lang="en-US" sz="2000" dirty="0">
                <a:latin typeface="Garamond" panose="02020404030301010803" pitchFamily="18" charset="0"/>
              </a:rPr>
              <a:t>r</a:t>
            </a:r>
            <a:r>
              <a:rPr lang="en-US" sz="2000" dirty="0" smtClean="0">
                <a:latin typeface="Garamond" panose="02020404030301010803" pitchFamily="18" charset="0"/>
              </a:rPr>
              <a:t>epository of already-checked claims</a:t>
            </a:r>
          </a:p>
        </p:txBody>
      </p:sp>
      <p:sp>
        <p:nvSpPr>
          <p:cNvPr id="28" name="TextBox 27"/>
          <p:cNvSpPr txBox="1"/>
          <p:nvPr/>
        </p:nvSpPr>
        <p:spPr>
          <a:xfrm>
            <a:off x="4394233" y="1919530"/>
            <a:ext cx="1065264" cy="282129"/>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detector</a:t>
            </a:r>
          </a:p>
        </p:txBody>
      </p:sp>
      <p:sp>
        <p:nvSpPr>
          <p:cNvPr id="29" name="Rectangle 28"/>
          <p:cNvSpPr/>
          <p:nvPr/>
        </p:nvSpPr>
        <p:spPr bwMode="auto">
          <a:xfrm>
            <a:off x="7786685" y="1872210"/>
            <a:ext cx="1151000" cy="344963"/>
          </a:xfrm>
          <a:prstGeom prst="rect">
            <a:avLst/>
          </a:prstGeom>
          <a:solidFill>
            <a:schemeClr val="accent2">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7872422" y="1919206"/>
            <a:ext cx="1065264" cy="297967"/>
          </a:xfrm>
          <a:prstGeom prst="rect">
            <a:avLst/>
          </a:prstGeom>
          <a:noFill/>
        </p:spPr>
        <p:txBody>
          <a:bodyPr wrap="square" lIns="0" tIns="0" rIns="0" bIns="0" rtlCol="0">
            <a:spAutoFit/>
          </a:bodyPr>
          <a:lstStyle/>
          <a:p>
            <a:pPr>
              <a:lnSpc>
                <a:spcPts val="2200"/>
              </a:lnSpc>
            </a:pPr>
            <a:r>
              <a:rPr lang="en-US" sz="2400" dirty="0" smtClean="0">
                <a:latin typeface="Garamond" panose="02020404030301010803" pitchFamily="18" charset="0"/>
              </a:rPr>
              <a:t>matcher</a:t>
            </a:r>
          </a:p>
        </p:txBody>
      </p:sp>
      <p:sp>
        <p:nvSpPr>
          <p:cNvPr id="31" name="Right Arrow 30"/>
          <p:cNvSpPr/>
          <p:nvPr/>
        </p:nvSpPr>
        <p:spPr bwMode="auto">
          <a:xfrm rot="5400000">
            <a:off x="8220282" y="152757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5" name="Right Arrow 34"/>
          <p:cNvSpPr/>
          <p:nvPr/>
        </p:nvSpPr>
        <p:spPr bwMode="auto">
          <a:xfrm rot="5400000">
            <a:off x="8229523"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6" name="TextBox 35"/>
          <p:cNvSpPr txBox="1"/>
          <p:nvPr/>
        </p:nvSpPr>
        <p:spPr>
          <a:xfrm>
            <a:off x="7920617" y="2707822"/>
            <a:ext cx="977380" cy="283604"/>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matched</a:t>
            </a:r>
          </a:p>
        </p:txBody>
      </p:sp>
      <p:sp>
        <p:nvSpPr>
          <p:cNvPr id="37" name="Right Arrow 36"/>
          <p:cNvSpPr/>
          <p:nvPr/>
        </p:nvSpPr>
        <p:spPr bwMode="auto">
          <a:xfrm rot="5400000">
            <a:off x="8229523" y="3105407"/>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38" name="TextBox 37"/>
          <p:cNvSpPr txBox="1"/>
          <p:nvPr/>
        </p:nvSpPr>
        <p:spPr>
          <a:xfrm>
            <a:off x="5755192" y="3491299"/>
            <a:ext cx="3278178" cy="846386"/>
          </a:xfrm>
          <a:prstGeom prst="rect">
            <a:avLst/>
          </a:prstGeom>
          <a:noFill/>
        </p:spPr>
        <p:txBody>
          <a:bodyPr wrap="square" lIns="0" tIns="0" rIns="0" bIns="0" rtlCol="0">
            <a:spAutoFit/>
          </a:bodyPr>
          <a:lstStyle/>
          <a:p>
            <a:pPr>
              <a:lnSpc>
                <a:spcPts val="2200"/>
              </a:lnSpc>
            </a:pPr>
            <a:r>
              <a:rPr lang="en-US" sz="2000" dirty="0" smtClean="0">
                <a:latin typeface="Garamond" panose="02020404030301010803" pitchFamily="18" charset="0"/>
              </a:rPr>
              <a:t>display existing fact-checkers, delivered via browser extensions, mobile and smart-TV apps</a:t>
            </a:r>
          </a:p>
        </p:txBody>
      </p:sp>
      <p:sp>
        <p:nvSpPr>
          <p:cNvPr id="39" name="Right Arrow 38"/>
          <p:cNvSpPr/>
          <p:nvPr/>
        </p:nvSpPr>
        <p:spPr bwMode="auto">
          <a:xfrm rot="8747623">
            <a:off x="7392272" y="2325659"/>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0" name="Right Arrow 39"/>
          <p:cNvSpPr/>
          <p:nvPr/>
        </p:nvSpPr>
        <p:spPr bwMode="auto">
          <a:xfrm rot="8747623">
            <a:off x="4784499" y="3154535"/>
            <a:ext cx="359568" cy="263596"/>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smtClean="0">
              <a:solidFill>
                <a:schemeClr val="accent3"/>
              </a:solidFill>
              <a:latin typeface="Segoe UI" pitchFamily="34" charset="0"/>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57</a:t>
            </a:fld>
            <a:endParaRPr lang="en-US"/>
          </a:p>
        </p:txBody>
      </p:sp>
      <p:sp>
        <p:nvSpPr>
          <p:cNvPr id="32" name="Oval 31"/>
          <p:cNvSpPr/>
          <p:nvPr/>
        </p:nvSpPr>
        <p:spPr bwMode="auto">
          <a:xfrm>
            <a:off x="1853638" y="918985"/>
            <a:ext cx="95440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Oval 32"/>
          <p:cNvSpPr/>
          <p:nvPr/>
        </p:nvSpPr>
        <p:spPr bwMode="auto">
          <a:xfrm>
            <a:off x="4347560" y="1852045"/>
            <a:ext cx="1043590"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Oval 33"/>
          <p:cNvSpPr/>
          <p:nvPr/>
        </p:nvSpPr>
        <p:spPr bwMode="auto">
          <a:xfrm>
            <a:off x="2495550" y="2024203"/>
            <a:ext cx="954404" cy="38593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Oval 40"/>
          <p:cNvSpPr/>
          <p:nvPr/>
        </p:nvSpPr>
        <p:spPr bwMode="auto">
          <a:xfrm>
            <a:off x="971550" y="3819526"/>
            <a:ext cx="3376009" cy="752474"/>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33230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15425"/>
          </a:xfrm>
        </p:spPr>
        <p:txBody>
          <a:bodyPr/>
          <a:lstStyle/>
          <a:p>
            <a:r>
              <a:rPr lang="en-US" sz="4400" dirty="0" smtClean="0"/>
              <a:t>Algorithmic Fact-checking</a:t>
            </a:r>
            <a:endParaRPr lang="en-US" sz="4400" dirty="0"/>
          </a:p>
        </p:txBody>
      </p:sp>
      <p:sp>
        <p:nvSpPr>
          <p:cNvPr id="3" name="Text Placeholder 2"/>
          <p:cNvSpPr>
            <a:spLocks noGrp="1"/>
          </p:cNvSpPr>
          <p:nvPr>
            <p:ph type="body" sz="quarter" idx="10"/>
          </p:nvPr>
        </p:nvSpPr>
        <p:spPr>
          <a:xfrm>
            <a:off x="389436" y="1038225"/>
            <a:ext cx="8183064" cy="2630464"/>
          </a:xfrm>
        </p:spPr>
        <p:txBody>
          <a:bodyPr/>
          <a:lstStyle/>
          <a:p>
            <a:pPr marL="342900" indent="-342900">
              <a:buFont typeface="Courier New" panose="02070309020205020404" pitchFamily="49" charset="0"/>
              <a:buChar char="o"/>
            </a:pPr>
            <a:r>
              <a:rPr lang="en-US" sz="2000" dirty="0" smtClean="0">
                <a:solidFill>
                  <a:schemeClr val="accent5">
                    <a:lumMod val="75000"/>
                  </a:schemeClr>
                </a:solidFill>
              </a:rPr>
              <a:t>Toward </a:t>
            </a:r>
            <a:r>
              <a:rPr lang="en-US" sz="2000" dirty="0">
                <a:solidFill>
                  <a:schemeClr val="accent5">
                    <a:lumMod val="75000"/>
                  </a:schemeClr>
                </a:solidFill>
              </a:rPr>
              <a:t>Computational Fact-Checking.</a:t>
            </a:r>
            <a:r>
              <a:rPr lang="en-US" sz="2000" dirty="0">
                <a:solidFill>
                  <a:schemeClr val="tx1"/>
                </a:solidFill>
              </a:rPr>
              <a:t> You Wu, Pankaj K. Agarwal, Chengkai Li, Jun Yang, Cong Yu. VLDB 2014, pages 589-600.</a:t>
            </a:r>
          </a:p>
          <a:p>
            <a:pPr marL="342900" indent="-342900">
              <a:buFont typeface="Courier New" panose="02070309020205020404" pitchFamily="49" charset="0"/>
              <a:buChar char="o"/>
            </a:pPr>
            <a:r>
              <a:rPr lang="en-US" sz="2000" dirty="0" err="1">
                <a:solidFill>
                  <a:schemeClr val="accent5">
                    <a:lumMod val="75000"/>
                  </a:schemeClr>
                </a:solidFill>
              </a:rPr>
              <a:t>iCheck</a:t>
            </a:r>
            <a:r>
              <a:rPr lang="en-US" sz="2000" dirty="0">
                <a:solidFill>
                  <a:schemeClr val="accent5">
                    <a:lumMod val="75000"/>
                  </a:schemeClr>
                </a:solidFill>
              </a:rPr>
              <a:t>: computationally combating "lies, d-</a:t>
            </a:r>
            <a:r>
              <a:rPr lang="en-US" sz="2000" dirty="0" err="1">
                <a:solidFill>
                  <a:schemeClr val="accent5">
                    <a:lumMod val="75000"/>
                  </a:schemeClr>
                </a:solidFill>
              </a:rPr>
              <a:t>ned</a:t>
            </a:r>
            <a:r>
              <a:rPr lang="en-US" sz="2000" dirty="0">
                <a:solidFill>
                  <a:schemeClr val="accent5">
                    <a:lumMod val="75000"/>
                  </a:schemeClr>
                </a:solidFill>
              </a:rPr>
              <a:t> lies, and statistics". </a:t>
            </a:r>
            <a:r>
              <a:rPr lang="en-US" sz="2000" dirty="0">
                <a:solidFill>
                  <a:schemeClr val="tx1"/>
                </a:solidFill>
              </a:rPr>
              <a:t>You Wu, Brett </a:t>
            </a:r>
            <a:r>
              <a:rPr lang="en-US" sz="2000" dirty="0" err="1">
                <a:solidFill>
                  <a:schemeClr val="tx1"/>
                </a:solidFill>
              </a:rPr>
              <a:t>Walenz</a:t>
            </a:r>
            <a:r>
              <a:rPr lang="en-US" sz="2000" dirty="0">
                <a:solidFill>
                  <a:schemeClr val="tx1"/>
                </a:solidFill>
              </a:rPr>
              <a:t>, Peggy Li, Andrew Shim, Emre Sonmez, Pankaj K. Agarwal, Chengkai Li, Jun Yang, Cong Yu. SIGMOD 2014, pages 1063-1066</a:t>
            </a:r>
            <a:r>
              <a:rPr lang="en-US" sz="2000" dirty="0" smtClean="0">
                <a:solidFill>
                  <a:schemeClr val="tx1"/>
                </a:solidFill>
              </a:rPr>
              <a:t>.</a:t>
            </a:r>
          </a:p>
          <a:p>
            <a:pPr marL="342900" indent="-342900">
              <a:buFont typeface="Courier New" panose="02070309020205020404" pitchFamily="49" charset="0"/>
              <a:buChar char="o"/>
            </a:pPr>
            <a:endParaRPr lang="en-US" sz="1800" dirty="0">
              <a:solidFill>
                <a:schemeClr val="tx1"/>
              </a:solidFill>
            </a:endParaRPr>
          </a:p>
          <a:p>
            <a:pPr marL="342900" indent="-342900">
              <a:buFont typeface="Courier New" panose="02070309020205020404" pitchFamily="49" charset="0"/>
              <a:buChar char="o"/>
            </a:pPr>
            <a:endParaRPr lang="en-US" sz="1800" dirty="0" smtClean="0">
              <a:solidFill>
                <a:schemeClr val="tx1"/>
              </a:solidFill>
            </a:endParaRPr>
          </a:p>
          <a:p>
            <a:r>
              <a:rPr lang="en-US" sz="2800" dirty="0" smtClean="0">
                <a:solidFill>
                  <a:schemeClr val="tx1"/>
                </a:solidFill>
              </a:rPr>
              <a:t>A lot is being done at Duke.</a:t>
            </a:r>
            <a:endParaRPr lang="en-US" sz="2800" dirty="0">
              <a:solidFill>
                <a:schemeClr val="tx1"/>
              </a:solidFill>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58</a:t>
            </a:fld>
            <a:endParaRPr lang="en-US"/>
          </a:p>
        </p:txBody>
      </p:sp>
    </p:spTree>
    <p:extLst>
      <p:ext uri="{BB962C8B-B14F-4D97-AF65-F5344CB8AC3E}">
        <p14:creationId xmlns:p14="http://schemas.microsoft.com/office/powerpoint/2010/main" val="2443031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950683"/>
            <a:ext cx="8363938" cy="391646"/>
          </a:xfrm>
        </p:spPr>
        <p:txBody>
          <a:bodyPr/>
          <a:lstStyle/>
          <a:p>
            <a:r>
              <a:rPr lang="en-US" sz="2800" dirty="0" smtClean="0">
                <a:solidFill>
                  <a:srgbClr val="F58026"/>
                </a:solidFill>
                <a:latin typeface="Garamond" panose="02020404030301010803" pitchFamily="18" charset="0"/>
              </a:rPr>
              <a:t>UTA Students</a:t>
            </a:r>
          </a:p>
        </p:txBody>
      </p:sp>
      <p:sp>
        <p:nvSpPr>
          <p:cNvPr id="5" name="Text Placeholder 2"/>
          <p:cNvSpPr txBox="1">
            <a:spLocks/>
          </p:cNvSpPr>
          <p:nvPr/>
        </p:nvSpPr>
        <p:spPr>
          <a:xfrm>
            <a:off x="409575" y="1442845"/>
            <a:ext cx="7994916" cy="1467068"/>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err="1" smtClean="0">
                <a:solidFill>
                  <a:schemeClr val="tx1"/>
                </a:solidFill>
                <a:latin typeface="Garamond" panose="02020404030301010803" pitchFamily="18" charset="0"/>
              </a:rPr>
              <a:t>Naeemul</a:t>
            </a:r>
            <a:r>
              <a:rPr lang="en-US" sz="2000" dirty="0" smtClean="0">
                <a:solidFill>
                  <a:schemeClr val="tx1"/>
                </a:solidFill>
                <a:latin typeface="Garamond" panose="02020404030301010803" pitchFamily="18" charset="0"/>
              </a:rPr>
              <a:t>  Hassan</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Fatma </a:t>
            </a:r>
            <a:r>
              <a:rPr lang="en-US" sz="2000" dirty="0" err="1">
                <a:solidFill>
                  <a:schemeClr val="tx1"/>
                </a:solidFill>
                <a:latin typeface="Garamond" panose="02020404030301010803" pitchFamily="18" charset="0"/>
              </a:rPr>
              <a:t>Arslan</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Joseph  Minumol</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Gensheng  Zhang</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Vikas Sable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Siddhantsanjeev Gawsane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Pratik </a:t>
            </a:r>
            <a:r>
              <a:rPr lang="en-US" sz="2000" dirty="0" err="1">
                <a:solidFill>
                  <a:schemeClr val="tx1"/>
                </a:solidFill>
                <a:latin typeface="Garamond" panose="02020404030301010803" pitchFamily="18" charset="0"/>
              </a:rPr>
              <a:t>Palashikar</a:t>
            </a:r>
            <a:endParaRPr lang="en-US" sz="2000" dirty="0" smtClean="0">
              <a:solidFill>
                <a:schemeClr val="tx1"/>
              </a:solidFill>
              <a:latin typeface="Garamond" panose="02020404030301010803" pitchFamily="18" charset="0"/>
            </a:endParaRPr>
          </a:p>
        </p:txBody>
      </p:sp>
      <p:sp>
        <p:nvSpPr>
          <p:cNvPr id="7" name="Text Placeholder 2"/>
          <p:cNvSpPr txBox="1">
            <a:spLocks/>
          </p:cNvSpPr>
          <p:nvPr/>
        </p:nvSpPr>
        <p:spPr>
          <a:xfrm>
            <a:off x="392979" y="2825746"/>
            <a:ext cx="8363938" cy="39164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smtClean="0">
                <a:solidFill>
                  <a:srgbClr val="F58026"/>
                </a:solidFill>
                <a:latin typeface="Garamond" panose="02020404030301010803" pitchFamily="18" charset="0"/>
              </a:rPr>
              <a:t>Collaborators</a:t>
            </a:r>
          </a:p>
        </p:txBody>
      </p:sp>
      <p:sp>
        <p:nvSpPr>
          <p:cNvPr id="9" name="Text Placeholder 2"/>
          <p:cNvSpPr txBox="1">
            <a:spLocks/>
          </p:cNvSpPr>
          <p:nvPr/>
        </p:nvSpPr>
        <p:spPr>
          <a:xfrm>
            <a:off x="392979" y="3230032"/>
            <a:ext cx="8363938" cy="1833835"/>
          </a:xfrm>
          <a:prstGeom prst="rect">
            <a:avLst/>
          </a:prstGeom>
        </p:spPr>
        <p:txBody>
          <a:bodyPr vert="horz" wrap="square" lIns="0" tIns="0" rIns="0" bIns="0" numCol="2" rtlCol="0">
            <a:spAutoFit/>
          </a:bodyPr>
          <a:lstStyle>
            <a:lvl1pPr marL="0" indent="0" algn="l" defTabSz="686047" rtl="0" eaLnBrk="1" latinLnBrk="0" hangingPunct="1">
              <a:lnSpc>
                <a:spcPct val="90000"/>
              </a:lnSpc>
              <a:spcBef>
                <a:spcPts val="0"/>
              </a:spcBef>
              <a:spcAft>
                <a:spcPts val="675"/>
              </a:spcAft>
              <a:buSzPct val="90000"/>
              <a:buFont typeface="Courier New" panose="02070309020205020404" pitchFamily="49" charset="0"/>
              <a:buNone/>
              <a:defRPr sz="3200" kern="1200" spc="-100" baseline="0">
                <a:solidFill>
                  <a:srgbClr val="EE8200"/>
                </a:solidFill>
                <a:latin typeface="Segoe UI Light" pitchFamily="34" charset="0"/>
                <a:ea typeface="+mn-ea"/>
                <a:cs typeface="+mn-cs"/>
              </a:defRPr>
            </a:lvl1pPr>
            <a:lvl2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472868" algn="l"/>
              </a:tabLst>
              <a:defRPr sz="1800" kern="1200" spc="-50" baseline="0">
                <a:solidFill>
                  <a:schemeClr val="tx1"/>
                </a:solidFill>
                <a:latin typeface="Garamond" panose="02020404030301010803" pitchFamily="18" charset="0"/>
                <a:ea typeface="+mn-ea"/>
                <a:cs typeface="+mn-cs"/>
              </a:defRPr>
            </a:lvl2pPr>
            <a:lvl3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500" kern="1200">
                <a:solidFill>
                  <a:schemeClr val="tx1"/>
                </a:solidFill>
                <a:latin typeface="Garamond" panose="02020404030301010803" pitchFamily="18" charset="0"/>
                <a:ea typeface="+mn-ea"/>
                <a:cs typeface="+mn-cs"/>
              </a:defRPr>
            </a:lvl3pPr>
            <a:lvl4pPr marL="0" indent="0" algn="l" defTabSz="686047" rtl="0" eaLnBrk="1" latinLnBrk="0" hangingPunct="1">
              <a:lnSpc>
                <a:spcPct val="90000"/>
              </a:lnSpc>
              <a:spcBef>
                <a:spcPts val="0"/>
              </a:spcBef>
              <a:spcAft>
                <a:spcPts val="300"/>
              </a:spcAft>
              <a:buSzPct val="90000"/>
              <a:buFont typeface="Courier New" panose="02070309020205020404" pitchFamily="49" charset="0"/>
              <a:buNone/>
              <a:tabLst>
                <a:tab pos="686074" algn="l"/>
              </a:tabLst>
              <a:defRPr sz="1800" kern="1200">
                <a:solidFill>
                  <a:schemeClr val="tx1"/>
                </a:solidFill>
                <a:latin typeface="Garamond" panose="02020404030301010803" pitchFamily="18" charset="0"/>
                <a:ea typeface="+mn-ea"/>
                <a:cs typeface="+mn-cs"/>
              </a:defRPr>
            </a:lvl4pPr>
            <a:lvl5pPr marL="0" indent="0" algn="l" defTabSz="686047" rtl="0" eaLnBrk="1" latinLnBrk="0" hangingPunct="1">
              <a:lnSpc>
                <a:spcPct val="90000"/>
              </a:lnSpc>
              <a:spcBef>
                <a:spcPts val="0"/>
              </a:spcBef>
              <a:spcAft>
                <a:spcPts val="300"/>
              </a:spcAft>
              <a:buSzPct val="90000"/>
              <a:buFont typeface="Courier New" panose="02070309020205020404" pitchFamily="49" charset="0"/>
              <a:buNone/>
              <a:defRPr sz="1800" kern="1200">
                <a:solidFill>
                  <a:schemeClr val="tx1"/>
                </a:solidFill>
                <a:latin typeface="Garamond" panose="02020404030301010803" pitchFamily="18" charset="0"/>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Bill  </a:t>
            </a:r>
            <a:r>
              <a:rPr lang="en-US" sz="2000" dirty="0" smtClean="0">
                <a:solidFill>
                  <a:schemeClr val="tx1"/>
                </a:solidFill>
                <a:latin typeface="Garamond" panose="02020404030301010803" pitchFamily="18" charset="0"/>
              </a:rPr>
              <a:t>Adair (Duke)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Pankaj  </a:t>
            </a:r>
            <a:r>
              <a:rPr lang="en-US" sz="2000" dirty="0" smtClean="0">
                <a:solidFill>
                  <a:schemeClr val="tx1"/>
                </a:solidFill>
                <a:latin typeface="Garamond" panose="02020404030301010803" pitchFamily="18" charset="0"/>
              </a:rPr>
              <a:t>Agarwal (Duke)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James  Hamilton (Stanford)</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Ping  Luo (Chinese Academy of Science)</a:t>
            </a: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Mark  </a:t>
            </a:r>
            <a:r>
              <a:rPr lang="en-US" sz="2000" dirty="0" smtClean="0">
                <a:solidFill>
                  <a:schemeClr val="tx1"/>
                </a:solidFill>
                <a:latin typeface="Garamond" panose="02020404030301010803" pitchFamily="18" charset="0"/>
              </a:rPr>
              <a:t>Tremayne (UTA)</a:t>
            </a:r>
            <a:endParaRPr lang="en-US" sz="2000" dirty="0">
              <a:solidFill>
                <a:schemeClr val="tx1"/>
              </a:solidFill>
              <a:latin typeface="Garamond" panose="02020404030301010803" pitchFamily="18" charset="0"/>
            </a:endParaRPr>
          </a:p>
          <a:p>
            <a:pPr marL="342900" indent="-342900">
              <a:buFont typeface="Courier New" panose="02070309020205020404" pitchFamily="49" charset="0"/>
              <a:buChar char="o"/>
            </a:pPr>
            <a:r>
              <a:rPr lang="en-US" sz="2000" dirty="0">
                <a:solidFill>
                  <a:schemeClr val="tx1"/>
                </a:solidFill>
                <a:latin typeface="Garamond" panose="02020404030301010803" pitchFamily="18" charset="0"/>
              </a:rPr>
              <a:t>Min  </a:t>
            </a:r>
            <a:r>
              <a:rPr lang="en-US" sz="2000" dirty="0" smtClean="0">
                <a:solidFill>
                  <a:schemeClr val="tx1"/>
                </a:solidFill>
                <a:latin typeface="Garamond" panose="02020404030301010803" pitchFamily="18" charset="0"/>
              </a:rPr>
              <a:t>Wang (Visa)</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You Wu (Google)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Jun  </a:t>
            </a:r>
            <a:r>
              <a:rPr lang="en-US" sz="2000" dirty="0">
                <a:solidFill>
                  <a:schemeClr val="tx1"/>
                </a:solidFill>
                <a:latin typeface="Garamond" panose="02020404030301010803" pitchFamily="18" charset="0"/>
              </a:rPr>
              <a:t>Yang </a:t>
            </a:r>
            <a:r>
              <a:rPr lang="en-US" sz="2000" dirty="0" smtClean="0">
                <a:solidFill>
                  <a:schemeClr val="tx1"/>
                </a:solidFill>
                <a:latin typeface="Garamond" panose="02020404030301010803" pitchFamily="18" charset="0"/>
              </a:rPr>
              <a:t>(Duke)</a:t>
            </a:r>
          </a:p>
          <a:p>
            <a:pPr marL="342900" indent="-342900">
              <a:buFont typeface="Courier New" panose="02070309020205020404" pitchFamily="49" charset="0"/>
              <a:buChar char="o"/>
            </a:pPr>
            <a:r>
              <a:rPr lang="en-US" sz="2000" dirty="0" smtClean="0">
                <a:solidFill>
                  <a:schemeClr val="tx1"/>
                </a:solidFill>
                <a:latin typeface="Garamond" panose="02020404030301010803" pitchFamily="18" charset="0"/>
              </a:rPr>
              <a:t>Cong Yu (Google Research</a:t>
            </a:r>
            <a:r>
              <a:rPr lang="en-US" sz="2000" dirty="0">
                <a:solidFill>
                  <a:schemeClr val="tx1"/>
                </a:solidFill>
                <a:latin typeface="Garamond" panose="02020404030301010803" pitchFamily="18" charset="0"/>
              </a:rPr>
              <a:t>)</a:t>
            </a:r>
            <a:endParaRPr lang="en-US" sz="2000" dirty="0" smtClean="0">
              <a:solidFill>
                <a:schemeClr val="tx1"/>
              </a:solidFill>
              <a:latin typeface="Garamond" panose="02020404030301010803" pitchFamily="18" charset="0"/>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59</a:t>
            </a:fld>
            <a:endParaRPr lang="en-US"/>
          </a:p>
        </p:txBody>
      </p:sp>
    </p:spTree>
    <p:extLst>
      <p:ext uri="{BB962C8B-B14F-4D97-AF65-F5344CB8AC3E}">
        <p14:creationId xmlns:p14="http://schemas.microsoft.com/office/powerpoint/2010/main" val="545640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9449"/>
          </a:xfrm>
        </p:spPr>
        <p:txBody>
          <a:bodyPr/>
          <a:lstStyle/>
          <a:p>
            <a:r>
              <a:rPr lang="en-US" sz="4000" dirty="0"/>
              <a:t>How I Got into Computational Journalism</a:t>
            </a:r>
          </a:p>
        </p:txBody>
      </p:sp>
      <p:sp>
        <p:nvSpPr>
          <p:cNvPr id="3" name="Text Placeholder 2"/>
          <p:cNvSpPr>
            <a:spLocks noGrp="1"/>
          </p:cNvSpPr>
          <p:nvPr>
            <p:ph type="body" sz="quarter" idx="10"/>
          </p:nvPr>
        </p:nvSpPr>
        <p:spPr>
          <a:xfrm>
            <a:off x="389436" y="1198909"/>
            <a:ext cx="8183064" cy="3606628"/>
          </a:xfrm>
        </p:spPr>
        <p:txBody>
          <a:bodyPr/>
          <a:lstStyle/>
          <a:p>
            <a:r>
              <a:rPr lang="en-US" sz="3600" b="1" dirty="0">
                <a:solidFill>
                  <a:srgbClr val="F58026"/>
                </a:solidFill>
              </a:rPr>
              <a:t>2010-present</a:t>
            </a:r>
          </a:p>
          <a:p>
            <a:endParaRPr lang="en-US" sz="2400" dirty="0" smtClean="0">
              <a:solidFill>
                <a:schemeClr val="tx1"/>
              </a:solidFill>
            </a:endParaRPr>
          </a:p>
          <a:p>
            <a:r>
              <a:rPr lang="en-US" sz="2400" dirty="0" smtClean="0">
                <a:solidFill>
                  <a:schemeClr val="tx1"/>
                </a:solidFill>
              </a:rPr>
              <a:t>Collaboration between Duke, Google Research, Stanford, and UTA. Collaboration with </a:t>
            </a:r>
            <a:r>
              <a:rPr lang="en-US" sz="2400" dirty="0">
                <a:solidFill>
                  <a:schemeClr val="tx1"/>
                </a:solidFill>
              </a:rPr>
              <a:t>Chinese Academy of </a:t>
            </a:r>
            <a:r>
              <a:rPr lang="en-US" sz="2400" dirty="0" smtClean="0">
                <a:solidFill>
                  <a:schemeClr val="tx1"/>
                </a:solidFill>
              </a:rPr>
              <a:t>Sciences and HP Labs China.</a:t>
            </a:r>
            <a:endParaRPr lang="en-US" sz="2400" dirty="0">
              <a:solidFill>
                <a:schemeClr val="tx1"/>
              </a:solidFill>
            </a:endParaRPr>
          </a:p>
          <a:p>
            <a:endParaRPr lang="en-US" sz="2400" dirty="0" smtClean="0">
              <a:solidFill>
                <a:schemeClr val="tx1"/>
              </a:solidFill>
            </a:endParaRPr>
          </a:p>
          <a:p>
            <a:pPr marL="342900" indent="-342900">
              <a:buFont typeface="Courier New" panose="02070309020205020404" pitchFamily="49" charset="0"/>
              <a:buChar char="o"/>
            </a:pPr>
            <a:r>
              <a:rPr lang="en-US" sz="2400" dirty="0" smtClean="0">
                <a:solidFill>
                  <a:srgbClr val="F58026"/>
                </a:solidFill>
              </a:rPr>
              <a:t>Story-finding</a:t>
            </a:r>
            <a:r>
              <a:rPr lang="en-US" sz="2400" dirty="0" smtClean="0">
                <a:solidFill>
                  <a:schemeClr val="tx1"/>
                </a:solidFill>
              </a:rPr>
              <a:t>:</a:t>
            </a:r>
            <a:r>
              <a:rPr lang="en-US" sz="2400" dirty="0" smtClean="0">
                <a:solidFill>
                  <a:srgbClr val="F58026"/>
                </a:solidFill>
              </a:rPr>
              <a:t> </a:t>
            </a:r>
            <a:r>
              <a:rPr lang="en-US" sz="2400" dirty="0" smtClean="0">
                <a:solidFill>
                  <a:schemeClr val="tx1"/>
                </a:solidFill>
              </a:rPr>
              <a:t>finding </a:t>
            </a:r>
            <a:r>
              <a:rPr lang="en-US" sz="2400" dirty="0">
                <a:solidFill>
                  <a:schemeClr val="tx1"/>
                </a:solidFill>
              </a:rPr>
              <a:t>and monitoring number-based facts pertinent to real-world events. The facts are leads to news stories. </a:t>
            </a:r>
          </a:p>
          <a:p>
            <a:pPr marL="342900" indent="-342900">
              <a:buFont typeface="Courier New" panose="02070309020205020404" pitchFamily="49" charset="0"/>
              <a:buChar char="o"/>
            </a:pPr>
            <a:r>
              <a:rPr lang="en-US" sz="2400" dirty="0" smtClean="0"/>
              <a:t>Fact-checking</a:t>
            </a:r>
            <a:r>
              <a:rPr lang="en-US" sz="2400" dirty="0">
                <a:solidFill>
                  <a:schemeClr val="tx1"/>
                </a:solidFill>
              </a:rPr>
              <a:t>:</a:t>
            </a:r>
            <a:r>
              <a:rPr lang="en-US" sz="2400" dirty="0"/>
              <a:t> </a:t>
            </a:r>
            <a:r>
              <a:rPr lang="en-US" sz="2400" dirty="0">
                <a:solidFill>
                  <a:schemeClr val="tx1"/>
                </a:solidFill>
              </a:rPr>
              <a:t>discovering and checking factual claims in political discourses, social media, and news.</a:t>
            </a:r>
            <a:endParaRPr lang="en-US" sz="2400" dirty="0" smtClean="0">
              <a:solidFill>
                <a:schemeClr val="tx1"/>
              </a:solidFill>
            </a:endParaRPr>
          </a:p>
        </p:txBody>
      </p:sp>
      <p:sp>
        <p:nvSpPr>
          <p:cNvPr id="4" name="Slide Number Placeholder 3"/>
          <p:cNvSpPr>
            <a:spLocks noGrp="1"/>
          </p:cNvSpPr>
          <p:nvPr>
            <p:ph type="sldNum" sz="quarter" idx="11"/>
          </p:nvPr>
        </p:nvSpPr>
        <p:spPr/>
        <p:txBody>
          <a:bodyPr/>
          <a:lstStyle/>
          <a:p>
            <a:fld id="{30DB7900-D72E-4025-AF90-97BD6DF59E7D}" type="slidenum">
              <a:rPr lang="en-US" smtClean="0"/>
              <a:pPr/>
              <a:t>6</a:t>
            </a:fld>
            <a:endParaRPr lang="en-US"/>
          </a:p>
        </p:txBody>
      </p:sp>
    </p:spTree>
    <p:extLst>
      <p:ext uri="{BB962C8B-B14F-4D97-AF65-F5344CB8AC3E}">
        <p14:creationId xmlns:p14="http://schemas.microsoft.com/office/powerpoint/2010/main" val="744984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Acknowledgment</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771525"/>
            <a:ext cx="8363938" cy="559449"/>
          </a:xfrm>
        </p:spPr>
        <p:txBody>
          <a:bodyPr/>
          <a:lstStyle/>
          <a:p>
            <a:r>
              <a:rPr lang="en-US" sz="4000" dirty="0" smtClean="0">
                <a:solidFill>
                  <a:srgbClr val="F58026"/>
                </a:solidFill>
                <a:latin typeface="Garamond" panose="02020404030301010803" pitchFamily="18" charset="0"/>
              </a:rPr>
              <a:t>Funding sponsors</a:t>
            </a:r>
            <a:endParaRPr lang="en-US" sz="4000" dirty="0">
              <a:solidFill>
                <a:srgbClr val="F58026"/>
              </a:solidFill>
              <a:latin typeface="Garamond" panose="02020404030301010803" pitchFamily="18" charset="0"/>
            </a:endParaRPr>
          </a:p>
        </p:txBody>
      </p:sp>
      <p:sp>
        <p:nvSpPr>
          <p:cNvPr id="6" name="Rectangle 5"/>
          <p:cNvSpPr/>
          <p:nvPr/>
        </p:nvSpPr>
        <p:spPr>
          <a:xfrm>
            <a:off x="381664" y="2521309"/>
            <a:ext cx="8348869" cy="2246769"/>
          </a:xfrm>
          <a:prstGeom prst="rect">
            <a:avLst/>
          </a:prstGeom>
        </p:spPr>
        <p:txBody>
          <a:bodyPr wrap="square">
            <a:spAutoFit/>
          </a:bodyPr>
          <a:lstStyle/>
          <a:p>
            <a:r>
              <a:rPr lang="en-US" sz="2000" b="1" dirty="0">
                <a:latin typeface="Garamond" panose="02020404030301010803" pitchFamily="18" charset="0"/>
              </a:rPr>
              <a:t>Disclaimer</a:t>
            </a:r>
            <a:r>
              <a:rPr lang="en-US" sz="2000" dirty="0">
                <a:latin typeface="Garamond" panose="02020404030301010803" pitchFamily="18" charset="0"/>
              </a:rPr>
              <a:t>: This material is based upon work partially supported by the National Science Foundation Grants </a:t>
            </a:r>
            <a:r>
              <a:rPr lang="en-US" sz="2000" dirty="0" smtClean="0">
                <a:latin typeface="Garamond" panose="02020404030301010803" pitchFamily="18" charset="0"/>
              </a:rPr>
              <a:t>1018865, </a:t>
            </a:r>
            <a:r>
              <a:rPr lang="en-US" sz="2000" dirty="0">
                <a:latin typeface="Garamond" panose="02020404030301010803" pitchFamily="18" charset="0"/>
              </a:rPr>
              <a:t>1117369, 1408928 and 1565699, </a:t>
            </a:r>
            <a:r>
              <a:rPr lang="en-US" sz="2000" dirty="0" smtClean="0">
                <a:latin typeface="Garamond" panose="02020404030301010803" pitchFamily="18" charset="0"/>
              </a:rPr>
              <a:t>a Knight Prototype Fund from the Knight Foundation, 2011 </a:t>
            </a:r>
            <a:r>
              <a:rPr lang="en-US" sz="2000" dirty="0">
                <a:latin typeface="Garamond" panose="02020404030301010803" pitchFamily="18" charset="0"/>
              </a:rPr>
              <a:t>and 2012 HP Labs Innovation Research Awards, and the National Natural Science Foundation of China Grant 61370019. Any opinions, findings, and conclusions or recommendations expressed in this material are those of the author(s) and do not necessarily reflect the views of the funding agencies.</a:t>
            </a:r>
          </a:p>
        </p:txBody>
      </p:sp>
      <p:pic>
        <p:nvPicPr>
          <p:cNvPr id="1043" name="Picture 19" descr="HP Labs.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714" y="1732142"/>
            <a:ext cx="17145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SFC tr.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5550" y="1527090"/>
            <a:ext cx="1240878" cy="92445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UTA Logo.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763" y="1767117"/>
            <a:ext cx="1871162" cy="444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SF.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300" y="1512844"/>
            <a:ext cx="1270594" cy="95294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 result for knight found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knight found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knight foundati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o6ych40o0am16zwr12vywxa1ccx.wpengine.netdna-cdn.com/files/2010/09/Knight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5905" y="1590675"/>
            <a:ext cx="947542" cy="83403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1"/>
          </p:nvPr>
        </p:nvSpPr>
        <p:spPr/>
        <p:txBody>
          <a:bodyPr/>
          <a:lstStyle/>
          <a:p>
            <a:fld id="{30DB7900-D72E-4025-AF90-97BD6DF59E7D}" type="slidenum">
              <a:rPr lang="en-US" smtClean="0"/>
              <a:pPr/>
              <a:t>60</a:t>
            </a:fld>
            <a:endParaRPr lang="en-US"/>
          </a:p>
        </p:txBody>
      </p:sp>
    </p:spTree>
    <p:extLst>
      <p:ext uri="{BB962C8B-B14F-4D97-AF65-F5344CB8AC3E}">
        <p14:creationId xmlns:p14="http://schemas.microsoft.com/office/powerpoint/2010/main" val="3397482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64797"/>
          </a:xfrm>
        </p:spPr>
        <p:txBody>
          <a:bodyPr/>
          <a:lstStyle/>
          <a:p>
            <a:r>
              <a:rPr lang="en-US" dirty="0" smtClean="0">
                <a:solidFill>
                  <a:srgbClr val="0064B1"/>
                </a:solidFill>
                <a:latin typeface="Garamond" panose="02020404030301010803" pitchFamily="18" charset="0"/>
              </a:rPr>
              <a:t>Thank You!  Questions?</a:t>
            </a:r>
            <a:endParaRPr lang="en-US" dirty="0">
              <a:solidFill>
                <a:srgbClr val="0064B1"/>
              </a:solidFill>
              <a:latin typeface="Garamond" panose="02020404030301010803" pitchFamily="18" charset="0"/>
            </a:endParaRPr>
          </a:p>
        </p:txBody>
      </p:sp>
      <p:sp>
        <p:nvSpPr>
          <p:cNvPr id="3" name="Text Placeholder 2"/>
          <p:cNvSpPr>
            <a:spLocks noGrp="1"/>
          </p:cNvSpPr>
          <p:nvPr>
            <p:ph type="body" sz="quarter" idx="10"/>
          </p:nvPr>
        </p:nvSpPr>
        <p:spPr>
          <a:xfrm>
            <a:off x="389436" y="1085850"/>
            <a:ext cx="8363938" cy="3108030"/>
          </a:xfrm>
        </p:spPr>
        <p:txBody>
          <a:bodyPr/>
          <a:lstStyle/>
          <a:p>
            <a:pPr marL="457200" indent="-457200">
              <a:buFont typeface="Courier New" panose="02070309020205020404" pitchFamily="49" charset="0"/>
              <a:buChar char="o"/>
            </a:pPr>
            <a:r>
              <a:rPr lang="en-US" dirty="0" smtClean="0">
                <a:solidFill>
                  <a:schemeClr val="tx1"/>
                </a:solidFill>
              </a:rPr>
              <a:t>http://ranger.uta.edu/~cli</a:t>
            </a:r>
          </a:p>
          <a:p>
            <a:r>
              <a:rPr lang="en-US" dirty="0" smtClean="0">
                <a:solidFill>
                  <a:schemeClr val="tx1"/>
                </a:solidFill>
              </a:rPr>
              <a:t>cli@uta.edu</a:t>
            </a:r>
          </a:p>
          <a:p>
            <a:pPr marL="457200" indent="-457200">
              <a:buFont typeface="Courier New" panose="02070309020205020404" pitchFamily="49" charset="0"/>
              <a:buChar char="o"/>
            </a:pPr>
            <a:r>
              <a:rPr lang="en-US" dirty="0" smtClean="0">
                <a:solidFill>
                  <a:srgbClr val="F58026"/>
                </a:solidFill>
              </a:rPr>
              <a:t>Demo </a:t>
            </a:r>
            <a:r>
              <a:rPr lang="en-US" dirty="0" smtClean="0">
                <a:solidFill>
                  <a:schemeClr val="tx1"/>
                </a:solidFill>
              </a:rPr>
              <a:t> </a:t>
            </a:r>
          </a:p>
          <a:p>
            <a:r>
              <a:rPr lang="en-US" dirty="0" smtClean="0">
                <a:solidFill>
                  <a:schemeClr val="tx1"/>
                </a:solidFill>
              </a:rPr>
              <a:t>http://idir.uta.edu/claimbuster</a:t>
            </a:r>
          </a:p>
          <a:p>
            <a:pPr marL="457200" indent="-457200">
              <a:buFont typeface="Courier New" panose="02070309020205020404" pitchFamily="49" charset="0"/>
              <a:buChar char="o"/>
            </a:pPr>
            <a:r>
              <a:rPr lang="en-US" dirty="0" smtClean="0">
                <a:solidFill>
                  <a:srgbClr val="F58026"/>
                </a:solidFill>
              </a:rPr>
              <a:t>Please help us label the data</a:t>
            </a:r>
          </a:p>
          <a:p>
            <a:r>
              <a:rPr lang="en-US" dirty="0">
                <a:solidFill>
                  <a:schemeClr val="tx1"/>
                </a:solidFill>
              </a:rPr>
              <a:t>http://</a:t>
            </a:r>
            <a:r>
              <a:rPr lang="en-US" dirty="0" smtClean="0">
                <a:solidFill>
                  <a:schemeClr val="tx1"/>
                </a:solidFill>
              </a:rPr>
              <a:t>bit.ly/claimbusters</a:t>
            </a:r>
            <a:endParaRPr lang="en-US" dirty="0">
              <a:solidFill>
                <a:schemeClr val="tx1"/>
              </a:solidFill>
            </a:endParaRPr>
          </a:p>
        </p:txBody>
      </p:sp>
      <p:pic>
        <p:nvPicPr>
          <p:cNvPr id="4" name="Picture 3" descr="C:\Users\tremayne\Downloads\qrcode.289539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5252" y="2794436"/>
            <a:ext cx="2733923" cy="2083673"/>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fld id="{30DB7900-D72E-4025-AF90-97BD6DF59E7D}" type="slidenum">
              <a:rPr lang="en-US" smtClean="0"/>
              <a:pPr/>
              <a:t>61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252" y="521039"/>
            <a:ext cx="2733923" cy="2050444"/>
          </a:xfrm>
          <a:prstGeom prst="rect">
            <a:avLst/>
          </a:prstGeom>
        </p:spPr>
      </p:pic>
    </p:spTree>
    <p:extLst>
      <p:ext uri="{BB962C8B-B14F-4D97-AF65-F5344CB8AC3E}">
        <p14:creationId xmlns:p14="http://schemas.microsoft.com/office/powerpoint/2010/main" val="2854145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889353" y="2172711"/>
            <a:ext cx="744839" cy="34224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5" name="Right Arrow 4"/>
          <p:cNvSpPr/>
          <p:nvPr/>
        </p:nvSpPr>
        <p:spPr bwMode="auto">
          <a:xfrm rot="5400000">
            <a:off x="7157297" y="3638338"/>
            <a:ext cx="463037" cy="373757"/>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6" name="Title 1"/>
          <p:cNvSpPr txBox="1">
            <a:spLocks/>
          </p:cNvSpPr>
          <p:nvPr/>
        </p:nvSpPr>
        <p:spPr>
          <a:xfrm>
            <a:off x="5725941" y="1648475"/>
            <a:ext cx="3132309"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accent5">
                    <a:lumMod val="75000"/>
                  </a:schemeClr>
                </a:solidFill>
                <a:latin typeface="Garamond" panose="02020404030301010803" pitchFamily="18" charset="0"/>
                <a:cs typeface="Times New Roman" pitchFamily="18" charset="0"/>
              </a:rPr>
              <a:t>New tuple appended to database</a:t>
            </a:r>
            <a:endParaRPr lang="en-US" sz="2000" dirty="0">
              <a:solidFill>
                <a:schemeClr val="accent5">
                  <a:lumMod val="75000"/>
                </a:schemeClr>
              </a:solidFill>
              <a:latin typeface="Garamond" panose="02020404030301010803" pitchFamily="18" charset="0"/>
              <a:cs typeface="Times New Roman" pitchFamily="18" charset="0"/>
            </a:endParaRPr>
          </a:p>
        </p:txBody>
      </p:sp>
      <p:sp>
        <p:nvSpPr>
          <p:cNvPr id="7" name="Title 1"/>
          <p:cNvSpPr txBox="1">
            <a:spLocks/>
          </p:cNvSpPr>
          <p:nvPr/>
        </p:nvSpPr>
        <p:spPr>
          <a:xfrm>
            <a:off x="6908187" y="4120490"/>
            <a:ext cx="1335015"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accent5">
                    <a:lumMod val="75000"/>
                  </a:schemeClr>
                </a:solidFill>
                <a:latin typeface="Garamond" panose="02020404030301010803" pitchFamily="18" charset="0"/>
                <a:cs typeface="Times New Roman" pitchFamily="18" charset="0"/>
              </a:rPr>
              <a:t>Find facts</a:t>
            </a:r>
            <a:endParaRPr lang="en-US" sz="2000" dirty="0">
              <a:solidFill>
                <a:schemeClr val="accent5">
                  <a:lumMod val="75000"/>
                </a:schemeClr>
              </a:solidFill>
              <a:latin typeface="Garamond" panose="02020404030301010803" pitchFamily="18" charset="0"/>
              <a:cs typeface="Times New Roman" pitchFamily="18" charset="0"/>
            </a:endParaRPr>
          </a:p>
        </p:txBody>
      </p:sp>
      <p:sp>
        <p:nvSpPr>
          <p:cNvPr id="9" name="Rectangle 8"/>
          <p:cNvSpPr/>
          <p:nvPr/>
        </p:nvSpPr>
        <p:spPr bwMode="auto">
          <a:xfrm>
            <a:off x="369849" y="3694105"/>
            <a:ext cx="4644875" cy="887176"/>
          </a:xfrm>
          <a:prstGeom prst="rect">
            <a:avLst/>
          </a:prstGeom>
          <a:solidFill>
            <a:schemeClr val="bg1"/>
          </a:solidFill>
          <a:ln w="222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just">
              <a:lnSpc>
                <a:spcPct val="90000"/>
              </a:lnSpc>
              <a:spcBef>
                <a:spcPct val="0"/>
              </a:spcBef>
              <a:tabLst>
                <a:tab pos="6400800" algn="l"/>
              </a:tabLst>
            </a:pPr>
            <a:r>
              <a:rPr lang="en-US" sz="2000" spc="-100" dirty="0">
                <a:ln w="3175">
                  <a:noFill/>
                </a:ln>
                <a:solidFill>
                  <a:schemeClr val="tx1"/>
                </a:solidFill>
                <a:latin typeface="Garamond" panose="02020404030301010803" pitchFamily="18" charset="0"/>
                <a:cs typeface="Times New Roman" pitchFamily="18" charset="0"/>
              </a:rPr>
              <a:t>Wesley had </a:t>
            </a:r>
            <a:r>
              <a:rPr lang="en-US" sz="2000" spc="-100" dirty="0">
                <a:ln w="3175">
                  <a:noFill/>
                </a:ln>
                <a:solidFill>
                  <a:schemeClr val="accent6"/>
                </a:solidFill>
                <a:latin typeface="Garamond" panose="02020404030301010803" pitchFamily="18" charset="0"/>
                <a:cs typeface="Times New Roman" pitchFamily="18" charset="0"/>
              </a:rPr>
              <a:t>12 points, 13 assists and 5 rebounds </a:t>
            </a:r>
            <a:r>
              <a:rPr lang="en-US" sz="2000" spc="-100" dirty="0">
                <a:ln w="3175">
                  <a:noFill/>
                </a:ln>
                <a:solidFill>
                  <a:schemeClr val="tx1"/>
                </a:solidFill>
                <a:latin typeface="Garamond" panose="02020404030301010803" pitchFamily="18" charset="0"/>
                <a:cs typeface="Times New Roman" pitchFamily="18" charset="0"/>
              </a:rPr>
              <a:t>on February 25, 1996 to become the first player with a 12/13/5 (points/assists/rebounds) in </a:t>
            </a:r>
            <a:r>
              <a:rPr lang="en-US" sz="2000" spc="-100" dirty="0">
                <a:ln w="3175">
                  <a:noFill/>
                </a:ln>
                <a:solidFill>
                  <a:schemeClr val="accent6"/>
                </a:solidFill>
                <a:latin typeface="Garamond" panose="02020404030301010803" pitchFamily="18" charset="0"/>
                <a:cs typeface="Times New Roman" pitchFamily="18" charset="0"/>
              </a:rPr>
              <a:t>February. </a:t>
            </a:r>
          </a:p>
        </p:txBody>
      </p:sp>
      <p:sp>
        <p:nvSpPr>
          <p:cNvPr id="10" name="Right Arrow 9"/>
          <p:cNvSpPr/>
          <p:nvPr/>
        </p:nvSpPr>
        <p:spPr bwMode="auto">
          <a:xfrm flipH="1">
            <a:off x="5862761" y="4091426"/>
            <a:ext cx="719137" cy="390525"/>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chemeClr val="accent3"/>
              </a:solidFill>
              <a:latin typeface="Segoe UI" pitchFamily="34" charset="0"/>
              <a:ea typeface="Segoe UI" pitchFamily="34" charset="0"/>
              <a:cs typeface="Segoe UI" pitchFamily="34" charset="0"/>
            </a:endParaRPr>
          </a:p>
        </p:txBody>
      </p:sp>
      <p:sp>
        <p:nvSpPr>
          <p:cNvPr id="11" name="Title 1"/>
          <p:cNvSpPr txBox="1">
            <a:spLocks/>
          </p:cNvSpPr>
          <p:nvPr/>
        </p:nvSpPr>
        <p:spPr>
          <a:xfrm>
            <a:off x="1584973" y="4569821"/>
            <a:ext cx="2214625" cy="276999"/>
          </a:xfrm>
          <a:prstGeom prst="rect">
            <a:avLst/>
          </a:prstGeom>
        </p:spPr>
        <p:txBody>
          <a:bodyPr vert="horz" wrap="square" lIns="0" tIns="0" rIns="0" bIns="0" rtlCol="0" anchor="t">
            <a:spAutoFit/>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just"/>
            <a:r>
              <a:rPr lang="en-US" sz="2000" dirty="0" smtClean="0">
                <a:solidFill>
                  <a:schemeClr val="accent5">
                    <a:lumMod val="75000"/>
                  </a:schemeClr>
                </a:solidFill>
                <a:latin typeface="Garamond" panose="02020404030301010803" pitchFamily="18" charset="0"/>
                <a:cs typeface="Times New Roman" pitchFamily="18" charset="0"/>
              </a:rPr>
              <a:t>Generate factual claim</a:t>
            </a:r>
            <a:endParaRPr lang="en-US" sz="2000" dirty="0">
              <a:solidFill>
                <a:schemeClr val="accent5">
                  <a:lumMod val="75000"/>
                </a:schemeClr>
              </a:solidFill>
              <a:latin typeface="Garamond" panose="02020404030301010803" pitchFamily="18" charset="0"/>
              <a:cs typeface="Times New Roman" pitchFamily="18"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513" y="2046175"/>
            <a:ext cx="3861831" cy="143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5163513" y="3217750"/>
            <a:ext cx="3901683" cy="268537"/>
          </a:xfrm>
          <a:prstGeom prst="rect">
            <a:avLst/>
          </a:prstGeom>
          <a:solidFill>
            <a:schemeClr val="accent6">
              <a:alpha val="0"/>
            </a:schemeClr>
          </a:solidFill>
          <a:ln w="2222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solidFill>
                <a:srgbClr val="C00000"/>
              </a:solidFill>
              <a:latin typeface="Segoe UI" pitchFamily="34" charset="0"/>
              <a:ea typeface="Segoe UI" pitchFamily="34" charset="0"/>
              <a:cs typeface="Segoe UI" pitchFamily="34" charset="0"/>
            </a:endParaRPr>
          </a:p>
        </p:txBody>
      </p:sp>
      <p:pic>
        <p:nvPicPr>
          <p:cNvPr id="14" name="Picture 2" descr="http://upload.wikimedia.org/wikipedia/commons/thumb/9/96/Basketball_World_Cup_2014.jpg/220px-Basketball_World_Cup_2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904" y="1742376"/>
            <a:ext cx="1296766" cy="9372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83" y="4887033"/>
            <a:ext cx="2593531" cy="276999"/>
          </a:xfrm>
          <a:prstGeom prst="rect">
            <a:avLst/>
          </a:prstGeom>
        </p:spPr>
        <p:txBody>
          <a:bodyPr wrap="none">
            <a:spAutoFit/>
          </a:bodyPr>
          <a:lstStyle/>
          <a:p>
            <a:r>
              <a:rPr lang="en-US" sz="1200" dirty="0">
                <a:latin typeface="Garamond" panose="02020404030301010803" pitchFamily="18" charset="0"/>
              </a:rPr>
              <a:t>http://en.wikipedia.org/wiki/Basketball</a:t>
            </a:r>
          </a:p>
        </p:txBody>
      </p:sp>
      <p:sp>
        <p:nvSpPr>
          <p:cNvPr id="3" name="Title 2"/>
          <p:cNvSpPr>
            <a:spLocks noGrp="1"/>
          </p:cNvSpPr>
          <p:nvPr>
            <p:ph type="title"/>
          </p:nvPr>
        </p:nvSpPr>
        <p:spPr>
          <a:xfrm>
            <a:off x="389436" y="171450"/>
            <a:ext cx="8363938" cy="671402"/>
          </a:xfrm>
        </p:spPr>
        <p:txBody>
          <a:bodyPr/>
          <a:lstStyle/>
          <a:p>
            <a:r>
              <a:rPr lang="en-US" dirty="0" smtClean="0"/>
              <a:t>Story-finding</a:t>
            </a:r>
            <a:endParaRPr lang="en-US" dirty="0"/>
          </a:p>
        </p:txBody>
      </p:sp>
      <p:sp>
        <p:nvSpPr>
          <p:cNvPr id="17" name="Rectangle 16"/>
          <p:cNvSpPr/>
          <p:nvPr/>
        </p:nvSpPr>
        <p:spPr>
          <a:xfrm>
            <a:off x="302729" y="804277"/>
            <a:ext cx="8872475" cy="830997"/>
          </a:xfrm>
          <a:prstGeom prst="rect">
            <a:avLst/>
          </a:prstGeom>
        </p:spPr>
        <p:txBody>
          <a:bodyPr wrap="square">
            <a:spAutoFit/>
          </a:bodyPr>
          <a:lstStyle/>
          <a:p>
            <a:r>
              <a:rPr lang="en-US" sz="2400" dirty="0" smtClean="0">
                <a:solidFill>
                  <a:srgbClr val="EE8200"/>
                </a:solidFill>
                <a:latin typeface="Garamond" panose="02020404030301010803" pitchFamily="18" charset="0"/>
              </a:rPr>
              <a:t>Finding </a:t>
            </a:r>
            <a:r>
              <a:rPr lang="en-US" sz="2400" dirty="0">
                <a:solidFill>
                  <a:srgbClr val="EE8200"/>
                </a:solidFill>
                <a:latin typeface="Garamond" panose="02020404030301010803" pitchFamily="18" charset="0"/>
              </a:rPr>
              <a:t>and monitoring number-based facts pertinent to real-world events. The facts are leads to news stories.</a:t>
            </a:r>
          </a:p>
        </p:txBody>
      </p:sp>
      <p:sp>
        <p:nvSpPr>
          <p:cNvPr id="18" name="Rectangle 17"/>
          <p:cNvSpPr/>
          <p:nvPr/>
        </p:nvSpPr>
        <p:spPr>
          <a:xfrm>
            <a:off x="302729" y="2618573"/>
            <a:ext cx="4560896" cy="707886"/>
          </a:xfrm>
          <a:prstGeom prst="rect">
            <a:avLst/>
          </a:prstGeom>
        </p:spPr>
        <p:txBody>
          <a:bodyPr wrap="square">
            <a:spAutoFit/>
          </a:bodyPr>
          <a:lstStyle/>
          <a:p>
            <a:r>
              <a:rPr lang="en-US" sz="2000" dirty="0" smtClean="0">
                <a:solidFill>
                  <a:schemeClr val="accent5">
                    <a:lumMod val="75000"/>
                  </a:schemeClr>
                </a:solidFill>
                <a:latin typeface="Garamond" panose="02020404030301010803" pitchFamily="18" charset="0"/>
                <a:cs typeface="Times New Roman" pitchFamily="18" charset="0"/>
              </a:rPr>
              <a:t>Real-world event </a:t>
            </a:r>
            <a:r>
              <a:rPr lang="en-US" sz="2000" dirty="0" smtClean="0">
                <a:latin typeface="Garamond" panose="02020404030301010803" pitchFamily="18" charset="0"/>
              </a:rPr>
              <a:t>(sports</a:t>
            </a:r>
            <a:r>
              <a:rPr lang="en-US" sz="2000" dirty="0">
                <a:latin typeface="Garamond" panose="02020404030301010803" pitchFamily="18" charset="0"/>
              </a:rPr>
              <a:t>, </a:t>
            </a:r>
            <a:r>
              <a:rPr lang="en-US" sz="2000" dirty="0" smtClean="0">
                <a:latin typeface="Garamond" panose="02020404030301010803" pitchFamily="18" charset="0"/>
              </a:rPr>
              <a:t>transportation</a:t>
            </a:r>
            <a:r>
              <a:rPr lang="en-US" sz="2000" dirty="0">
                <a:latin typeface="Garamond" panose="02020404030301010803" pitchFamily="18" charset="0"/>
              </a:rPr>
              <a:t>, crime, </a:t>
            </a:r>
            <a:r>
              <a:rPr lang="en-US" sz="2000" dirty="0" smtClean="0">
                <a:latin typeface="Garamond" panose="02020404030301010803" pitchFamily="18" charset="0"/>
              </a:rPr>
              <a:t>weather</a:t>
            </a:r>
            <a:r>
              <a:rPr lang="en-US" sz="2000" dirty="0">
                <a:latin typeface="Garamond" panose="02020404030301010803" pitchFamily="18" charset="0"/>
              </a:rPr>
              <a:t>, </a:t>
            </a:r>
            <a:r>
              <a:rPr lang="en-US" sz="2000" dirty="0" smtClean="0">
                <a:latin typeface="Garamond" panose="02020404030301010803" pitchFamily="18" charset="0"/>
              </a:rPr>
              <a:t>finance</a:t>
            </a:r>
            <a:r>
              <a:rPr lang="en-US" sz="2000" dirty="0">
                <a:latin typeface="Garamond" panose="02020404030301010803" pitchFamily="18" charset="0"/>
              </a:rPr>
              <a:t>, social </a:t>
            </a:r>
            <a:r>
              <a:rPr lang="en-US" sz="2000" dirty="0" smtClean="0">
                <a:latin typeface="Garamond" panose="02020404030301010803" pitchFamily="18" charset="0"/>
              </a:rPr>
              <a:t>media)</a:t>
            </a:r>
            <a:endParaRPr lang="en-US" sz="2000" dirty="0">
              <a:latin typeface="Garamond" panose="02020404030301010803" pitchFamily="18" charset="0"/>
            </a:endParaRPr>
          </a:p>
        </p:txBody>
      </p:sp>
      <p:sp>
        <p:nvSpPr>
          <p:cNvPr id="16" name="Slide Number Placeholder 2"/>
          <p:cNvSpPr>
            <a:spLocks noGrp="1"/>
          </p:cNvSpPr>
          <p:nvPr>
            <p:ph type="sldNum" sz="quarter" idx="11"/>
          </p:nvPr>
        </p:nvSpPr>
        <p:spPr>
          <a:xfrm>
            <a:off x="0" y="4852293"/>
            <a:ext cx="2133600" cy="274637"/>
          </a:xfrm>
        </p:spPr>
        <p:txBody>
          <a:bodyPr/>
          <a:lstStyle/>
          <a:p>
            <a:fld id="{30DB7900-D72E-4025-AF90-97BD6DF59E7D}" type="slidenum">
              <a:rPr lang="en-US" smtClean="0"/>
              <a:pPr/>
              <a:t>7</a:t>
            </a:fld>
            <a:endParaRPr lang="en-US" dirty="0"/>
          </a:p>
        </p:txBody>
      </p:sp>
    </p:spTree>
    <p:extLst>
      <p:ext uri="{BB962C8B-B14F-4D97-AF65-F5344CB8AC3E}">
        <p14:creationId xmlns:p14="http://schemas.microsoft.com/office/powerpoint/2010/main" val="145685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671402"/>
          </a:xfrm>
        </p:spPr>
        <p:txBody>
          <a:bodyPr/>
          <a:lstStyle/>
          <a:p>
            <a:r>
              <a:rPr lang="en-US" dirty="0" smtClean="0"/>
              <a:t>Story-finding</a:t>
            </a:r>
            <a:endParaRPr lang="en-US" dirty="0"/>
          </a:p>
        </p:txBody>
      </p:sp>
      <p:sp>
        <p:nvSpPr>
          <p:cNvPr id="17" name="Rectangle 16"/>
          <p:cNvSpPr/>
          <p:nvPr/>
        </p:nvSpPr>
        <p:spPr>
          <a:xfrm>
            <a:off x="302730" y="804277"/>
            <a:ext cx="8222146" cy="954107"/>
          </a:xfrm>
          <a:prstGeom prst="rect">
            <a:avLst/>
          </a:prstGeom>
        </p:spPr>
        <p:txBody>
          <a:bodyPr wrap="square">
            <a:spAutoFit/>
          </a:bodyPr>
          <a:lstStyle/>
          <a:p>
            <a:r>
              <a:rPr lang="en-US" sz="2800" dirty="0" smtClean="0">
                <a:latin typeface="Garamond" panose="02020404030301010803" pitchFamily="18" charset="0"/>
              </a:rPr>
              <a:t>Many interesting facts in the real-world can be modeled as </a:t>
            </a:r>
            <a:r>
              <a:rPr lang="en-US" sz="2800" dirty="0" smtClean="0">
                <a:solidFill>
                  <a:srgbClr val="EE8200"/>
                </a:solidFill>
                <a:latin typeface="Garamond" panose="02020404030301010803" pitchFamily="18" charset="0"/>
              </a:rPr>
              <a:t>skyline points. </a:t>
            </a:r>
            <a:endParaRPr lang="en-US" sz="2800" dirty="0">
              <a:solidFill>
                <a:srgbClr val="EE8200"/>
              </a:solidFill>
              <a:latin typeface="Garamond" panose="02020404030301010803"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673" y="1758384"/>
            <a:ext cx="6293127" cy="2498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1390649" y="4342948"/>
            <a:ext cx="6981826" cy="276999"/>
          </a:xfrm>
          <a:prstGeom prst="rect">
            <a:avLst/>
          </a:prstGeom>
        </p:spPr>
        <p:txBody>
          <a:bodyPr wrap="square">
            <a:spAutoFit/>
          </a:bodyPr>
          <a:lstStyle/>
          <a:p>
            <a:r>
              <a:rPr lang="en-US" sz="1200" dirty="0">
                <a:latin typeface="Garamond" panose="02020404030301010803" pitchFamily="18" charset="0"/>
              </a:rPr>
              <a:t>Stephan </a:t>
            </a:r>
            <a:r>
              <a:rPr lang="en-US" sz="1200" dirty="0" err="1">
                <a:latin typeface="Garamond" panose="02020404030301010803" pitchFamily="18" charset="0"/>
              </a:rPr>
              <a:t>Börzsönyi</a:t>
            </a:r>
            <a:r>
              <a:rPr lang="en-US" sz="1200" dirty="0">
                <a:latin typeface="Garamond" panose="02020404030301010803" pitchFamily="18" charset="0"/>
              </a:rPr>
              <a:t>, Donald </a:t>
            </a:r>
            <a:r>
              <a:rPr lang="en-US" sz="1200" dirty="0" err="1">
                <a:latin typeface="Garamond" panose="02020404030301010803" pitchFamily="18" charset="0"/>
              </a:rPr>
              <a:t>Kossmann</a:t>
            </a:r>
            <a:r>
              <a:rPr lang="en-US" sz="1200" dirty="0">
                <a:latin typeface="Garamond" panose="02020404030301010803" pitchFamily="18" charset="0"/>
              </a:rPr>
              <a:t>, Konrad </a:t>
            </a:r>
            <a:r>
              <a:rPr lang="en-US" sz="1200" dirty="0" smtClean="0">
                <a:latin typeface="Garamond" panose="02020404030301010803" pitchFamily="18" charset="0"/>
              </a:rPr>
              <a:t>Stocker: The Skyline Operator. ICDE 2001: 421-430</a:t>
            </a:r>
            <a:endParaRPr lang="en-US" sz="1200" dirty="0">
              <a:latin typeface="Garamond" panose="02020404030301010803" pitchFamily="18" charset="0"/>
            </a:endParaRPr>
          </a:p>
        </p:txBody>
      </p:sp>
      <p:sp>
        <p:nvSpPr>
          <p:cNvPr id="6" name="Slide Number Placeholder 2"/>
          <p:cNvSpPr>
            <a:spLocks noGrp="1"/>
          </p:cNvSpPr>
          <p:nvPr>
            <p:ph type="sldNum" sz="quarter" idx="11"/>
          </p:nvPr>
        </p:nvSpPr>
        <p:spPr>
          <a:xfrm>
            <a:off x="0" y="4852293"/>
            <a:ext cx="2133600" cy="274637"/>
          </a:xfrm>
        </p:spPr>
        <p:txBody>
          <a:bodyPr/>
          <a:lstStyle/>
          <a:p>
            <a:fld id="{30DB7900-D72E-4025-AF90-97BD6DF59E7D}" type="slidenum">
              <a:rPr lang="en-US" smtClean="0"/>
              <a:pPr/>
              <a:t>8</a:t>
            </a:fld>
            <a:endParaRPr lang="en-US" dirty="0"/>
          </a:p>
        </p:txBody>
      </p:sp>
    </p:spTree>
    <p:extLst>
      <p:ext uri="{BB962C8B-B14F-4D97-AF65-F5344CB8AC3E}">
        <p14:creationId xmlns:p14="http://schemas.microsoft.com/office/powerpoint/2010/main" val="418304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1402"/>
          </a:xfrm>
        </p:spPr>
        <p:txBody>
          <a:bodyPr/>
          <a:lstStyle/>
          <a:p>
            <a:r>
              <a:rPr lang="en-US" dirty="0" smtClean="0">
                <a:solidFill>
                  <a:srgbClr val="0064B1"/>
                </a:solidFill>
              </a:rPr>
              <a:t>Story-finding: </a:t>
            </a:r>
            <a:r>
              <a:rPr lang="en-US" dirty="0">
                <a:solidFill>
                  <a:srgbClr val="F58026"/>
                </a:solidFill>
              </a:rPr>
              <a:t>Prominent S</a:t>
            </a:r>
            <a:r>
              <a:rPr lang="en-US" dirty="0" smtClean="0">
                <a:solidFill>
                  <a:srgbClr val="F58026"/>
                </a:solidFill>
              </a:rPr>
              <a:t>treaks</a:t>
            </a:r>
            <a:endParaRPr lang="en-US" dirty="0">
              <a:solidFill>
                <a:srgbClr val="0064B1"/>
              </a:solidFill>
            </a:endParaRPr>
          </a:p>
        </p:txBody>
      </p:sp>
      <p:sp>
        <p:nvSpPr>
          <p:cNvPr id="3" name="Text Placeholder 2"/>
          <p:cNvSpPr>
            <a:spLocks noGrp="1"/>
          </p:cNvSpPr>
          <p:nvPr>
            <p:ph type="body" sz="quarter" idx="10"/>
          </p:nvPr>
        </p:nvSpPr>
        <p:spPr>
          <a:xfrm>
            <a:off x="389436" y="1047749"/>
            <a:ext cx="8363938" cy="3814591"/>
          </a:xfrm>
        </p:spPr>
        <p:txBody>
          <a:bodyPr/>
          <a:lstStyle/>
          <a:p>
            <a:r>
              <a:rPr lang="en-US" sz="2800" dirty="0" smtClean="0"/>
              <a:t>Long consecutive subsequence of high values in a sequence</a:t>
            </a:r>
          </a:p>
          <a:p>
            <a:endParaRPr lang="en-US" sz="1000" dirty="0" smtClean="0"/>
          </a:p>
          <a:p>
            <a:pPr marL="342900" lvl="1" indent="-342900">
              <a:buFont typeface="Courier New" panose="02070309020205020404" pitchFamily="49" charset="0"/>
              <a:buChar char="o"/>
            </a:pPr>
            <a:r>
              <a:rPr lang="en-US" dirty="0"/>
              <a:t>“This month the Chinese capital has experienced </a:t>
            </a:r>
            <a:r>
              <a:rPr lang="en-US" dirty="0">
                <a:solidFill>
                  <a:schemeClr val="accent6"/>
                </a:solidFill>
              </a:rPr>
              <a:t>10 days </a:t>
            </a:r>
            <a:r>
              <a:rPr lang="en-US" dirty="0"/>
              <a:t>with a maximum temperature in around </a:t>
            </a:r>
            <a:r>
              <a:rPr lang="en-US" dirty="0">
                <a:solidFill>
                  <a:schemeClr val="accent6"/>
                </a:solidFill>
              </a:rPr>
              <a:t>35 degrees </a:t>
            </a:r>
            <a:r>
              <a:rPr lang="en-US" dirty="0"/>
              <a:t>Celsius – the most for the month of July in a decade.” </a:t>
            </a:r>
            <a:r>
              <a:rPr lang="en-US" sz="1200" dirty="0"/>
              <a:t>http://</a:t>
            </a:r>
            <a:r>
              <a:rPr lang="en-US" sz="1200" dirty="0" smtClean="0"/>
              <a:t>www.chinadaily.com.cn/china/2010-07/27/content_11055675.htm</a:t>
            </a:r>
          </a:p>
          <a:p>
            <a:pPr marL="342900" lvl="1" indent="-342900">
              <a:buFont typeface="Courier New" panose="02070309020205020404" pitchFamily="49" charset="0"/>
              <a:buChar char="o"/>
            </a:pPr>
            <a:r>
              <a:rPr lang="en-US" dirty="0"/>
              <a:t>“The Nikkei 225 closed </a:t>
            </a:r>
            <a:r>
              <a:rPr lang="en-US" dirty="0">
                <a:solidFill>
                  <a:schemeClr val="accent6"/>
                </a:solidFill>
              </a:rPr>
              <a:t>below 10000</a:t>
            </a:r>
            <a:r>
              <a:rPr lang="en-US" dirty="0"/>
              <a:t> for the </a:t>
            </a:r>
            <a:r>
              <a:rPr lang="en-US" dirty="0">
                <a:solidFill>
                  <a:schemeClr val="accent6"/>
                </a:solidFill>
              </a:rPr>
              <a:t>12th consecutive week</a:t>
            </a:r>
            <a:r>
              <a:rPr lang="en-US" dirty="0"/>
              <a:t>, the longest such streak since June 2009.” </a:t>
            </a:r>
          </a:p>
          <a:p>
            <a:pPr lvl="1"/>
            <a:r>
              <a:rPr lang="en-US" dirty="0"/>
              <a:t>      </a:t>
            </a:r>
            <a:r>
              <a:rPr lang="en-US" sz="1200" dirty="0" smtClean="0"/>
              <a:t>http</a:t>
            </a:r>
            <a:r>
              <a:rPr lang="en-US" sz="1200" dirty="0"/>
              <a:t>://</a:t>
            </a:r>
            <a:r>
              <a:rPr lang="en-US" sz="1200" dirty="0" smtClean="0"/>
              <a:t>www.bloomberg.com/news/articles/2010-08-06/japanese-stocks-fall-for-second-day-this-week-on-u-s-jobless-claims-yen</a:t>
            </a:r>
            <a:endParaRPr lang="en-US" dirty="0" smtClean="0"/>
          </a:p>
          <a:p>
            <a:pPr lvl="1"/>
            <a:endParaRPr lang="en-US" sz="1000" dirty="0" smtClean="0">
              <a:solidFill>
                <a:schemeClr val="accent5">
                  <a:lumMod val="75000"/>
                </a:schemeClr>
              </a:solidFill>
            </a:endParaRPr>
          </a:p>
          <a:p>
            <a:pPr lvl="1"/>
            <a:r>
              <a:rPr lang="en-US" dirty="0" smtClean="0">
                <a:solidFill>
                  <a:schemeClr val="accent5">
                    <a:lumMod val="75000"/>
                  </a:schemeClr>
                </a:solidFill>
              </a:rPr>
              <a:t>Prominent </a:t>
            </a:r>
            <a:r>
              <a:rPr lang="en-US" dirty="0">
                <a:solidFill>
                  <a:schemeClr val="accent5">
                    <a:lumMod val="75000"/>
                  </a:schemeClr>
                </a:solidFill>
              </a:rPr>
              <a:t>Streak Discovery in Sequence Data. </a:t>
            </a:r>
            <a:r>
              <a:rPr lang="en-US" dirty="0"/>
              <a:t>Xiao Jiang, Chengkai Li, Ping Luo, Min Wang, Yong Yu. KDD 2011, pages 1280-1288</a:t>
            </a:r>
            <a:r>
              <a:rPr lang="en-US" dirty="0" smtClean="0"/>
              <a:t>.</a:t>
            </a:r>
          </a:p>
          <a:p>
            <a:pPr lvl="1"/>
            <a:r>
              <a:rPr lang="en-US" dirty="0">
                <a:solidFill>
                  <a:schemeClr val="accent5">
                    <a:lumMod val="75000"/>
                  </a:schemeClr>
                </a:solidFill>
              </a:rPr>
              <a:t>Discovering General Prominent Streaks in Sequence Data. </a:t>
            </a:r>
            <a:r>
              <a:rPr lang="en-US" dirty="0"/>
              <a:t>Gensheng Zhang, Xiao Jiang, Ping Luo, Min Wang, Chengkai Li. ACM TKDD, </a:t>
            </a:r>
            <a:r>
              <a:rPr lang="fr-FR" dirty="0"/>
              <a:t>8(2):article 9, </a:t>
            </a:r>
            <a:r>
              <a:rPr lang="fr-FR" dirty="0" err="1"/>
              <a:t>June</a:t>
            </a:r>
            <a:r>
              <a:rPr lang="fr-FR" dirty="0"/>
              <a:t> 2014</a:t>
            </a:r>
            <a:r>
              <a:rPr lang="en-US" dirty="0" smtClean="0"/>
              <a:t>.</a:t>
            </a:r>
            <a:endParaRPr lang="en-US" dirty="0"/>
          </a:p>
        </p:txBody>
      </p:sp>
      <p:sp>
        <p:nvSpPr>
          <p:cNvPr id="4" name="Slide Number Placeholder 2"/>
          <p:cNvSpPr>
            <a:spLocks noGrp="1"/>
          </p:cNvSpPr>
          <p:nvPr>
            <p:ph type="sldNum" sz="quarter" idx="11"/>
          </p:nvPr>
        </p:nvSpPr>
        <p:spPr>
          <a:xfrm>
            <a:off x="0" y="4852293"/>
            <a:ext cx="2133600" cy="274637"/>
          </a:xfrm>
        </p:spPr>
        <p:txBody>
          <a:bodyPr/>
          <a:lstStyle/>
          <a:p>
            <a:fld id="{30DB7900-D72E-4025-AF90-97BD6DF59E7D}" type="slidenum">
              <a:rPr lang="en-US" smtClean="0"/>
              <a:pPr/>
              <a:t>9</a:t>
            </a:fld>
            <a:endParaRPr lang="en-US" dirty="0"/>
          </a:p>
        </p:txBody>
      </p:sp>
    </p:spTree>
    <p:extLst>
      <p:ext uri="{BB962C8B-B14F-4D97-AF65-F5344CB8AC3E}">
        <p14:creationId xmlns:p14="http://schemas.microsoft.com/office/powerpoint/2010/main" val="1481758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ata Analytics for Computational Journalism">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efcf9526-8f58-4668-98d8-2ea05232c146">F7FTNZDPCCWN-1787-27</_dlc_DocId>
    <_dlc_DocIdUrl xmlns="efcf9526-8f58-4668-98d8-2ea05232c146">
      <Url>http://edweb/retail/edretail/TeamSites/Corp/WWRS/Workstreams/VM/_layouts/DocIdRedir.aspx?ID=F7FTNZDPCCWN-1787-27</Url>
      <Description>F7FTNZDPCCWN-1787-27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A07DA61BCD4B7547AE8D10765BD0CE8E" ma:contentTypeVersion="0" ma:contentTypeDescription="Create a new document." ma:contentTypeScope="" ma:versionID="55b87418d99f100b3d29bdf3b873baf7">
  <xsd:schema xmlns:xsd="http://www.w3.org/2001/XMLSchema" xmlns:xs="http://www.w3.org/2001/XMLSchema" xmlns:p="http://schemas.microsoft.com/office/2006/metadata/properties" xmlns:ns2="efcf9526-8f58-4668-98d8-2ea05232c146" targetNamespace="http://schemas.microsoft.com/office/2006/metadata/properties" ma:root="true" ma:fieldsID="e60aa810e7516a17d986a3607e10a8a5" ns2:_="">
    <xsd:import namespace="efcf9526-8f58-4668-98d8-2ea05232c14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cf9526-8f58-4668-98d8-2ea05232c14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1ECADBA-ED53-4B09-9B9E-9372BF1CBDCF}">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fcf9526-8f58-4668-98d8-2ea05232c146"/>
    <ds:schemaRef ds:uri="http://www.w3.org/XML/1998/namespace"/>
  </ds:schemaRefs>
</ds:datastoreItem>
</file>

<file path=customXml/itemProps4.xml><?xml version="1.0" encoding="utf-8"?>
<ds:datastoreItem xmlns:ds="http://schemas.openxmlformats.org/officeDocument/2006/customXml" ds:itemID="{5E40AFE3-F9F3-497F-A4C5-ED17B81B0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cf9526-8f58-4668-98d8-2ea05232c1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Analytics for Computational Journalism</Template>
  <TotalTime>8728</TotalTime>
  <Words>2344</Words>
  <Application>Microsoft Office PowerPoint</Application>
  <PresentationFormat>On-screen Show (16:9)</PresentationFormat>
  <Paragraphs>481</Paragraphs>
  <Slides>61</Slides>
  <Notes>14</Notes>
  <HiddenSlides>0</HiddenSlides>
  <MMClips>1</MMClips>
  <ScaleCrop>false</ScaleCrop>
  <HeadingPairs>
    <vt:vector size="4" baseType="variant">
      <vt:variant>
        <vt:lpstr>Theme</vt:lpstr>
      </vt:variant>
      <vt:variant>
        <vt:i4>2</vt:i4>
      </vt:variant>
      <vt:variant>
        <vt:lpstr>Slide Titles</vt:lpstr>
      </vt:variant>
      <vt:variant>
        <vt:i4>61</vt:i4>
      </vt:variant>
    </vt:vector>
  </HeadingPairs>
  <TitlesOfParts>
    <vt:vector size="63" baseType="lpstr">
      <vt:lpstr>Data Analytics for Computational Journalism</vt:lpstr>
      <vt:lpstr>Metro Template Colored Titles Segoe UI 16x9</vt:lpstr>
      <vt:lpstr>PowerPoint Presentation</vt:lpstr>
      <vt:lpstr>Confession/Disclaimer</vt:lpstr>
      <vt:lpstr>“Stupidest Statistics” and  “Goofy Combinations”</vt:lpstr>
      <vt:lpstr>How I Got into Computational Journalism</vt:lpstr>
      <vt:lpstr>How I Got into Computational Journalism</vt:lpstr>
      <vt:lpstr>How I Got into Computational Journalism</vt:lpstr>
      <vt:lpstr>Story-finding</vt:lpstr>
      <vt:lpstr>Story-finding</vt:lpstr>
      <vt:lpstr>Story-finding: Prominent Streaks</vt:lpstr>
      <vt:lpstr>Story-finding: One-of-the-few Objects</vt:lpstr>
      <vt:lpstr>Story-finding: Situational Facts</vt:lpstr>
      <vt:lpstr>PowerPoint Presentation</vt:lpstr>
      <vt:lpstr>PowerPoint Presentation</vt:lpstr>
      <vt:lpstr>People Make Claims All the Time</vt:lpstr>
      <vt:lpstr>Fact-checking is not Easy</vt:lpstr>
      <vt:lpstr>Fact-checking is not Easy</vt:lpstr>
      <vt:lpstr>Existing Fact-checking Platforms</vt:lpstr>
      <vt:lpstr>Fact-Checking is Time-Consuming and Resource-Demanding</vt:lpstr>
      <vt:lpstr>“Total Physical and Mental Collapse”</vt:lpstr>
      <vt:lpstr>PolitiFact “Buffet” of Factual Claims</vt:lpstr>
      <vt:lpstr>PowerPoint Presentation</vt:lpstr>
      <vt:lpstr>ClaimBuster for 2016</vt:lpstr>
      <vt:lpstr>PowerPoint Presentation</vt:lpstr>
      <vt:lpstr>Dataset: Presidential Debate Transcripts</vt:lpstr>
      <vt:lpstr>3 Classes of Sentences</vt:lpstr>
      <vt:lpstr>3 Classes of Sentences</vt:lpstr>
      <vt:lpstr>Ranking and Classification Problems</vt:lpstr>
      <vt:lpstr>Ground Truth Collection Website</vt:lpstr>
      <vt:lpstr>Ground Truth Collection</vt:lpstr>
      <vt:lpstr>Feature Extraction</vt:lpstr>
      <vt:lpstr>Feature Importance</vt:lpstr>
      <vt:lpstr>Evaluation: Classification</vt:lpstr>
      <vt:lpstr>Evaluation: Ranking</vt:lpstr>
      <vt:lpstr>Case Study: Republican/Democratic Primary Debates in 2015</vt:lpstr>
      <vt:lpstr>Case Study: Republican/Democratic Primary Debates 2015-2016</vt:lpstr>
      <vt:lpstr>Case Study: Republican/Democratic Primary Debates in 2015</vt:lpstr>
      <vt:lpstr>More Details</vt:lpstr>
      <vt:lpstr>You are Invited to Contribute</vt:lpstr>
      <vt:lpstr>Live Coverage of Debates</vt:lpstr>
      <vt:lpstr>PowerPoint Presentation</vt:lpstr>
      <vt:lpstr>Claims Tweeted</vt:lpstr>
      <vt:lpstr>PowerPoint Presentation</vt:lpstr>
      <vt:lpstr>PowerPoint Presentation</vt:lpstr>
      <vt:lpstr>PowerPoint Presentation</vt:lpstr>
      <vt:lpstr>PowerPoint Presentation</vt:lpstr>
      <vt:lpstr>Retweeting Claims in Tweets</vt:lpstr>
      <vt:lpstr>Retweeting Claims in Tweets</vt:lpstr>
      <vt:lpstr>Media Coverage</vt:lpstr>
      <vt:lpstr>Commercialization</vt:lpstr>
      <vt:lpstr>PowerPoint Presentation</vt:lpstr>
      <vt:lpstr>PowerPoint Presentation</vt:lpstr>
      <vt:lpstr>PowerPoint Presentation</vt:lpstr>
      <vt:lpstr>PowerPoint Presentation</vt:lpstr>
      <vt:lpstr>PowerPoint Presentation</vt:lpstr>
      <vt:lpstr>PowerPoint Presentation</vt:lpstr>
      <vt:lpstr>ClaimBuster</vt:lpstr>
      <vt:lpstr>ClaimBuster</vt:lpstr>
      <vt:lpstr>Algorithmic Fact-checking</vt:lpstr>
      <vt:lpstr>Acknowledgment</vt:lpstr>
      <vt:lpstr>Acknowledgment</vt:lpstr>
      <vt:lpstr>Thank You!  Questions?</vt:lpstr>
    </vt:vector>
  </TitlesOfParts>
  <Manager>&lt;Content Manager Name Here&gt;</Manager>
  <Company>The University of Texas at Arlington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Chengkai Li</dc:creator>
  <cp:keywords>&lt;Any Related Keywords&gt;</cp:keywords>
  <dc:description>Template: Saku Uchikawa, Microsoft Corporation
Formatting:
Event Date: 
Event Location: 
Audience Type: Internal</dc:description>
  <cp:lastModifiedBy>Chengkai Li</cp:lastModifiedBy>
  <cp:revision>606</cp:revision>
  <dcterms:created xsi:type="dcterms:W3CDTF">2013-05-03T04:52:11Z</dcterms:created>
  <dcterms:modified xsi:type="dcterms:W3CDTF">2016-02-08T08:22:02Z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0x010100A07DA61BCD4B7547AE8D10765BD0CE8E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d884eee4-06e6-490a-983b-432b80396b86</vt:lpwstr>
  </property>
</Properties>
</file>